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8" r:id="rId33"/>
    <p:sldId id="287" r:id="rId34"/>
    <p:sldId id="289" r:id="rId35"/>
    <p:sldId id="290" r:id="rId36"/>
    <p:sldId id="291" r:id="rId37"/>
    <p:sldId id="292" r:id="rId38"/>
    <p:sldId id="293" r:id="rId39"/>
    <p:sldId id="294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02CD02"/>
    <a:srgbClr val="000000"/>
    <a:srgbClr val="01FFFF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0"/>
    <p:restoredTop sz="94654"/>
  </p:normalViewPr>
  <p:slideViewPr>
    <p:cSldViewPr snapToGrid="0" snapToObjects="1">
      <p:cViewPr varScale="1">
        <p:scale>
          <a:sx n="84" d="100"/>
          <a:sy n="84" d="100"/>
        </p:scale>
        <p:origin x="200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jpg>
</file>

<file path=ppt/media/image10.jp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4.tiff>
</file>

<file path=ppt/media/image5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7ADD8-1109-C747-8AE2-7F1ECF6EB016}" type="datetimeFigureOut">
              <a:rPr lang="en-US" smtClean="0"/>
              <a:t>6/24/19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26A12C-849E-564C-959B-4FD933CA5D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0490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6A12C-849E-564C-959B-4FD933CA5D6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195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6A12C-849E-564C-959B-4FD933CA5D6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754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26A12C-849E-564C-959B-4FD933CA5D6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50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27ACC-FA50-B246-B552-5AC71C0C8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D326E4-6764-314E-B46B-F45B75FD61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39ABC-4928-6B40-8571-B2BB80F85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F21F3-63AE-9B4B-9FAC-B1FF50BE7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71F35-8DE4-8247-AD59-C680F4B37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128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CB051-45CF-C244-B278-44D6B6460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8EEF78-4945-E449-9256-27BE71FF4A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7C25A4-D984-0642-ACB9-6D1705408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18DD8-2F86-2349-BF4C-504AA0D05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17921-BDE2-294A-BB92-9C2FB04D6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44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F8F6899-5C63-F545-9A01-C12FA295C0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F1FD75-C17F-BB4F-BE4C-28B073015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DA0CA-B92B-A342-B338-BE5C073EA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04B04-6630-F142-B894-053615C57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5E99D-0BE0-3043-BE3C-C6E087C93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425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8651C-7AA8-5C44-A6B4-65CDCE917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6FB4FA-90A6-D241-9666-B9690EBD53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2ECBD-D542-F048-8FF4-67FC54824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05A99-883C-1B43-A9B2-761FECB91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35188-ED95-E24D-B8E0-CEDEBFF9A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7597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59017-A16C-044E-B869-D49FC2DD6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8F4A4E-A0A9-4C49-82C5-090F84B391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CDFA2-D06E-D84E-95EE-8FCC2CB4C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BC339B-1447-5B45-8EC0-3F416929D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B106A2-7B19-2246-9E55-EE71927C6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126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A24C8-3EF4-A34F-ADBD-7A21BF674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DE687-BCFC-D340-B35B-7F52E86E48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9C81CC-443D-7444-A240-5E26CB2BBE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7FF078-BB40-7544-BCC7-580A8664B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0D17B-0A63-6140-A39D-3737F28AEC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32682-43BE-8446-9F2B-B3189C749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31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287BA-5EBF-7140-859D-6B4DDFFE7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578159-549B-6348-A1B6-18BC66F1F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256CB6-7F99-714B-8DA2-B6571C144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E598D5-9F1A-1048-9300-B56C9D99CA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31BEFF-3928-A24E-A4F1-3C5CEA3412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695A59-6DF0-3643-80C3-D9479F862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CD5FED-4A29-5846-9DDB-46885F09D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48B627-AF41-CD42-8602-951876046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145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1D7BF-9BDF-BA4D-887A-FB37C6BB9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D27056-F9E0-4145-9831-04DCAA02B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24AC1C-60AF-AD4E-A8D7-D4AECC9FA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E28927-F9A7-C94B-983B-693DDD04C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3377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2DEDD8-BC62-DE4D-B504-F8E32398C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66FEB7-5235-A54B-99A1-B3C5540249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2BB0FF-91A3-1C44-9E1B-BFFA2432E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745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F5B80-84C5-6F48-A710-82C191876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5323C-6CFE-4A4D-A8EB-7423F5D14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BF08A2-83F5-FC4B-B039-9F6FF1B4BC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3C8E8B-F97E-2F42-91CF-D49E7D387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9A78BD-C9A4-EF43-A7AE-BB7ED6976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BF02D4-A0C5-3E4E-B30F-89F52DDF8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336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CB7F3-9721-EE4E-8F2C-2C961C1E3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BABD76-4031-5D47-B74D-AC01482E093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D13050-24B1-3741-8E7B-7BCC7A129C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7CA29-34E6-6546-92C7-8DB1FBDD9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CD4775-EC5F-E24B-AEF6-ED8A85694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F7F01E-ED2F-A34D-90E3-BE42F3BBF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15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DDFB7C-3E86-B748-914A-4FCF53C66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101B9E-C0CC-1B49-8559-B9254F008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76F257-1E06-CA46-8AEB-ECD03A2485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59599A-BA9A-A24C-8893-8CB2252B16C3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76328-CD09-0A4D-ACA5-FE1D2436FB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463CE-85C7-EE4F-8731-2A9478FC7E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1F91C1-7A31-A04C-AB36-58D9D60487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487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1DC62-C93C-1243-B093-DF3030F022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Introduction to GWAS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7B7568-5A6D-7B4A-87E2-B66BBB63AC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Malachy Campbell – VT GWAS Workshop</a:t>
            </a:r>
          </a:p>
          <a:p>
            <a:r>
              <a:rPr lang="en-US" dirty="0"/>
              <a:t>6/24/2019</a:t>
            </a:r>
          </a:p>
        </p:txBody>
      </p:sp>
    </p:spTree>
    <p:extLst>
      <p:ext uri="{BB962C8B-B14F-4D97-AF65-F5344CB8AC3E}">
        <p14:creationId xmlns:p14="http://schemas.microsoft.com/office/powerpoint/2010/main" val="368808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787C0-5F7D-2C46-920F-4419B3D83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E626F-DC3A-C345-9878-B2277FF48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9084" cy="4351338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Diversity!!</a:t>
            </a:r>
          </a:p>
          <a:p>
            <a:r>
              <a:rPr lang="en-US" dirty="0"/>
              <a:t>GWAS populations</a:t>
            </a:r>
          </a:p>
          <a:p>
            <a:pPr lvl="1"/>
            <a:r>
              <a:rPr lang="en-US" dirty="0"/>
              <a:t>Diversity panel: Sample the genetic diversity within a species</a:t>
            </a:r>
          </a:p>
          <a:p>
            <a:pPr lvl="1"/>
            <a:r>
              <a:rPr lang="en-US" dirty="0"/>
              <a:t>Nested association mapping (NAM): Diverse collection of related families</a:t>
            </a:r>
          </a:p>
          <a:p>
            <a:pPr lvl="2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6CF988-1D45-794C-A4B7-9A379A319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7000" y="2206667"/>
            <a:ext cx="4781799" cy="35892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C966F7-E97D-7041-8034-E4B030A559A7}"/>
              </a:ext>
            </a:extLst>
          </p:cNvPr>
          <p:cNvSpPr txBox="1"/>
          <p:nvPr/>
        </p:nvSpPr>
        <p:spPr>
          <a:xfrm>
            <a:off x="9208169" y="1837335"/>
            <a:ext cx="1305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Maize NAM</a:t>
            </a: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135F34D3-8321-3A43-A6E6-CC7E2E091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5830" y="5889446"/>
            <a:ext cx="4319587" cy="255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r>
              <a:rPr lang="en-GB" altLang="en-US" sz="1200" b="1" dirty="0" err="1">
                <a:latin typeface="Arial" panose="020B0604020202020204" pitchFamily="34" charset="0"/>
              </a:rPr>
              <a:t>Jianming</a:t>
            </a:r>
            <a:r>
              <a:rPr lang="en-GB" altLang="en-US" sz="1200" b="1" dirty="0">
                <a:latin typeface="Arial" panose="020B0604020202020204" pitchFamily="34" charset="0"/>
              </a:rPr>
              <a:t> Yu et al. </a:t>
            </a:r>
            <a:r>
              <a:rPr lang="en-GB" altLang="en-US" sz="1200" b="1">
                <a:latin typeface="Arial" panose="020B0604020202020204" pitchFamily="34" charset="0"/>
              </a:rPr>
              <a:t>Genetics 2008;178:539-551</a:t>
            </a:r>
          </a:p>
        </p:txBody>
      </p:sp>
    </p:spTree>
    <p:extLst>
      <p:ext uri="{BB962C8B-B14F-4D97-AF65-F5344CB8AC3E}">
        <p14:creationId xmlns:p14="http://schemas.microsoft.com/office/powerpoint/2010/main" val="22927969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787C0-5F7D-2C46-920F-4419B3D83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E626F-DC3A-C345-9878-B2277FF48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9084" cy="4351338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Diversity!!</a:t>
            </a:r>
          </a:p>
          <a:p>
            <a:r>
              <a:rPr lang="en-US" dirty="0"/>
              <a:t>GWAS populations</a:t>
            </a:r>
          </a:p>
          <a:p>
            <a:pPr lvl="1"/>
            <a:r>
              <a:rPr lang="en-US" dirty="0"/>
              <a:t>Diversity panel: Sample the genetic diversity within a species</a:t>
            </a:r>
          </a:p>
          <a:p>
            <a:pPr lvl="1"/>
            <a:r>
              <a:rPr lang="en-US" dirty="0"/>
              <a:t>Nested association mapping (NAM): Diverse collection of related families</a:t>
            </a:r>
          </a:p>
          <a:p>
            <a:pPr lvl="1"/>
            <a:r>
              <a:rPr lang="en-US" dirty="0"/>
              <a:t>Multi-parent advanced generation inter-cross (MAGIC) population (NAM): Complex crossing schemes between diverse parents</a:t>
            </a:r>
          </a:p>
          <a:p>
            <a:pPr lvl="1"/>
            <a:endParaRPr lang="en-US" dirty="0"/>
          </a:p>
          <a:p>
            <a:pPr lvl="2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C966F7-E97D-7041-8034-E4B030A559A7}"/>
              </a:ext>
            </a:extLst>
          </p:cNvPr>
          <p:cNvSpPr txBox="1"/>
          <p:nvPr/>
        </p:nvSpPr>
        <p:spPr>
          <a:xfrm>
            <a:off x="9329945" y="1825625"/>
            <a:ext cx="1303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Rice MAGIC</a:t>
            </a: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135F34D3-8321-3A43-A6E6-CC7E2E091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74098" y="5719404"/>
            <a:ext cx="4319587" cy="255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r>
              <a:rPr lang="en-GB" altLang="en-US" sz="1200" b="1" dirty="0" err="1">
                <a:latin typeface="Arial" panose="020B0604020202020204" pitchFamily="34" charset="0"/>
              </a:rPr>
              <a:t>Bandillo</a:t>
            </a:r>
            <a:r>
              <a:rPr lang="en-GB" altLang="en-US" sz="1200" b="1" dirty="0">
                <a:latin typeface="Arial" panose="020B0604020202020204" pitchFamily="34" charset="0"/>
              </a:rPr>
              <a:t> et al 2013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5EA235-8523-EF44-95E7-1EE7C58B44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135"/>
          <a:stretch/>
        </p:blipFill>
        <p:spPr>
          <a:xfrm>
            <a:off x="7795846" y="2194957"/>
            <a:ext cx="4396154" cy="341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452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B2E8C-DB1E-824C-AFDB-4AF1A3F1C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population: Rice Diversity Panel 1 (RDP1)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FB969-3AB5-3541-830A-F5C862B75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06189"/>
            <a:ext cx="10515600" cy="120315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Non-random mating results in systematic differences in allele frequencies between subpopulations</a:t>
            </a:r>
          </a:p>
          <a:p>
            <a:pPr lvl="1"/>
            <a:r>
              <a:rPr lang="en-US" dirty="0"/>
              <a:t>This is population structure of stratification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EC615-B23B-0844-AE65-CCF63342FE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9423"/>
          <a:stretch/>
        </p:blipFill>
        <p:spPr>
          <a:xfrm>
            <a:off x="1610103" y="1256770"/>
            <a:ext cx="8971794" cy="4149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0898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EDD56-530F-DB4E-BEB7-445AA5E29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population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C5BCC-AD68-8D40-BFB4-1A31853BA2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Question 1: What is the degree of stratification in my population?</a:t>
            </a:r>
          </a:p>
          <a:p>
            <a:r>
              <a:rPr lang="en-US" dirty="0"/>
              <a:t>To assess population structure: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Quantify the genetic relationships between individuals (i.e. construct a kinship matrix </a:t>
            </a:r>
            <a:r>
              <a:rPr lang="en-US" b="1" dirty="0"/>
              <a:t>G</a:t>
            </a:r>
            <a:r>
              <a:rPr lang="en-US" dirty="0"/>
              <a:t>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Perform principle component analysis (PCA) on G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Examine bi-plots and scree plots</a:t>
            </a:r>
          </a:p>
        </p:txBody>
      </p:sp>
    </p:spTree>
    <p:extLst>
      <p:ext uri="{BB962C8B-B14F-4D97-AF65-F5344CB8AC3E}">
        <p14:creationId xmlns:p14="http://schemas.microsoft.com/office/powerpoint/2010/main" val="36471433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48511F-0BAD-0D4F-AD81-E5B8CF51A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population structure: Principle component analysis (PCA)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622C5-A595-A847-B8BA-EFA71020E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PCA: dimensional reduction technique where we reduce a covariance matrix into a set of new variables that capture much of the variance in the original data</a:t>
            </a:r>
          </a:p>
          <a:p>
            <a:pPr lvl="1"/>
            <a:r>
              <a:rPr lang="en-US" dirty="0"/>
              <a:t>New variables = principle components (PCs)</a:t>
            </a:r>
          </a:p>
          <a:p>
            <a:pPr lvl="1"/>
            <a:r>
              <a:rPr lang="en-US" dirty="0"/>
              <a:t>If we have </a:t>
            </a:r>
            <a:r>
              <a:rPr lang="en-US" i="1" dirty="0"/>
              <a:t>n</a:t>
            </a:r>
            <a:r>
              <a:rPr lang="en-US" dirty="0"/>
              <a:t> original variables we can construct </a:t>
            </a:r>
            <a:r>
              <a:rPr lang="en-US" i="1" dirty="0"/>
              <a:t>n</a:t>
            </a:r>
            <a:r>
              <a:rPr lang="en-US" dirty="0"/>
              <a:t>-1 PCs</a:t>
            </a:r>
          </a:p>
          <a:p>
            <a:pPr lvl="1"/>
            <a:r>
              <a:rPr lang="en-US" dirty="0"/>
              <a:t>The first PC explains the most variance, subsequent PCs explain less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284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CD14-9850-AF45-A279-96CBD55A9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population structure: PCA for RDP1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C52BD-8203-AD4A-86F3-CD9F46825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68" y="1909010"/>
            <a:ext cx="11657263" cy="3497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333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CD14-9850-AF45-A279-96CBD55A9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population structure: PCA for RDP1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C52BD-8203-AD4A-86F3-CD9F46825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68" y="1909010"/>
            <a:ext cx="11657263" cy="34971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023A755-916A-BC47-A6E6-B2A8FDB436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02" t="41799" b="48365"/>
          <a:stretch/>
        </p:blipFill>
        <p:spPr>
          <a:xfrm>
            <a:off x="2682872" y="5650649"/>
            <a:ext cx="7383625" cy="673768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0262924-E87B-9846-94D1-7842B3AD60FB}"/>
              </a:ext>
            </a:extLst>
          </p:cNvPr>
          <p:cNvSpPr/>
          <p:nvPr/>
        </p:nvSpPr>
        <p:spPr>
          <a:xfrm>
            <a:off x="3080084" y="5534526"/>
            <a:ext cx="673769" cy="45300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63E0B3E-E6E1-CC40-92F0-DEA37DA09312}"/>
              </a:ext>
            </a:extLst>
          </p:cNvPr>
          <p:cNvSpPr txBox="1"/>
          <p:nvPr/>
        </p:nvSpPr>
        <p:spPr>
          <a:xfrm>
            <a:off x="2486527" y="6360330"/>
            <a:ext cx="757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0000FF"/>
                </a:solidFill>
              </a:rPr>
              <a:t>Indica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305907-B7C1-BB40-8D33-BA4B17B18666}"/>
              </a:ext>
            </a:extLst>
          </p:cNvPr>
          <p:cNvSpPr txBox="1"/>
          <p:nvPr/>
        </p:nvSpPr>
        <p:spPr>
          <a:xfrm>
            <a:off x="4243137" y="6360330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>
                <a:solidFill>
                  <a:srgbClr val="01FFFF"/>
                </a:solidFill>
              </a:rPr>
              <a:t>Aus</a:t>
            </a:r>
            <a:endParaRPr lang="en-US" b="1" dirty="0">
              <a:solidFill>
                <a:srgbClr val="01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2F950D-8392-7444-8108-CDEB1E7ADEDA}"/>
              </a:ext>
            </a:extLst>
          </p:cNvPr>
          <p:cNvSpPr txBox="1"/>
          <p:nvPr/>
        </p:nvSpPr>
        <p:spPr>
          <a:xfrm>
            <a:off x="5452766" y="6245711"/>
            <a:ext cx="12543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00000"/>
                </a:solidFill>
              </a:rPr>
              <a:t>Temperate </a:t>
            </a:r>
          </a:p>
          <a:p>
            <a:pPr algn="ctr"/>
            <a:r>
              <a:rPr lang="en-US" b="1" dirty="0">
                <a:solidFill>
                  <a:srgbClr val="000000"/>
                </a:solidFill>
              </a:rPr>
              <a:t>Japonica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E1F16AF-E87B-0248-8E35-C8D17449FD3C}"/>
              </a:ext>
            </a:extLst>
          </p:cNvPr>
          <p:cNvSpPr txBox="1"/>
          <p:nvPr/>
        </p:nvSpPr>
        <p:spPr>
          <a:xfrm>
            <a:off x="6959027" y="6364521"/>
            <a:ext cx="1058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FF"/>
                </a:solidFill>
              </a:rPr>
              <a:t>Aromatic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800C3B-4F3E-8D40-997A-A40FB2ED69C2}"/>
              </a:ext>
            </a:extLst>
          </p:cNvPr>
          <p:cNvSpPr txBox="1"/>
          <p:nvPr/>
        </p:nvSpPr>
        <p:spPr>
          <a:xfrm>
            <a:off x="8344617" y="6245710"/>
            <a:ext cx="10104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02CD02"/>
                </a:solidFill>
              </a:rPr>
              <a:t>Tropical </a:t>
            </a:r>
          </a:p>
          <a:p>
            <a:pPr algn="ctr"/>
            <a:r>
              <a:rPr lang="en-US" b="1" dirty="0">
                <a:solidFill>
                  <a:srgbClr val="02CD02"/>
                </a:solidFill>
              </a:rPr>
              <a:t>Japonica</a:t>
            </a:r>
          </a:p>
        </p:txBody>
      </p:sp>
    </p:spTree>
    <p:extLst>
      <p:ext uri="{BB962C8B-B14F-4D97-AF65-F5344CB8AC3E}">
        <p14:creationId xmlns:p14="http://schemas.microsoft.com/office/powerpoint/2010/main" val="4266123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CD14-9850-AF45-A279-96CBD55A9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population structure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5C52BD-8203-AD4A-86F3-CD9F46825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368" y="1909010"/>
            <a:ext cx="11657263" cy="34971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9C7DF1-2F12-1444-8430-F46D7EFEF1DF}"/>
              </a:ext>
            </a:extLst>
          </p:cNvPr>
          <p:cNvSpPr txBox="1"/>
          <p:nvPr/>
        </p:nvSpPr>
        <p:spPr>
          <a:xfrm>
            <a:off x="2109459" y="5801197"/>
            <a:ext cx="7973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60% of the variance is explained by the top four PC’s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2EC1D3C-F761-6C41-B0BC-5AAF5A0DDD3B}"/>
              </a:ext>
            </a:extLst>
          </p:cNvPr>
          <p:cNvCxnSpPr>
            <a:cxnSpLocks/>
          </p:cNvCxnSpPr>
          <p:nvPr/>
        </p:nvCxnSpPr>
        <p:spPr>
          <a:xfrm flipH="1">
            <a:off x="10250906" y="3657600"/>
            <a:ext cx="497305" cy="107482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D8AC779-2413-E14A-83A4-F9B3EF28EDD1}"/>
              </a:ext>
            </a:extLst>
          </p:cNvPr>
          <p:cNvSpPr txBox="1"/>
          <p:nvPr/>
        </p:nvSpPr>
        <p:spPr>
          <a:xfrm>
            <a:off x="10066497" y="3200400"/>
            <a:ext cx="1453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‘Elbow’ point</a:t>
            </a:r>
          </a:p>
        </p:txBody>
      </p:sp>
    </p:spTree>
    <p:extLst>
      <p:ext uri="{BB962C8B-B14F-4D97-AF65-F5344CB8AC3E}">
        <p14:creationId xmlns:p14="http://schemas.microsoft.com/office/powerpoint/2010/main" val="36983347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2CD14-9850-AF45-A279-96CBD55A9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effects of population structure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FD87001-1A95-D74C-8D2E-51F78D93D37C}"/>
              </a:ext>
            </a:extLst>
          </p:cNvPr>
          <p:cNvGrpSpPr/>
          <p:nvPr/>
        </p:nvGrpSpPr>
        <p:grpSpPr>
          <a:xfrm>
            <a:off x="6705599" y="1532903"/>
            <a:ext cx="5261811" cy="4097876"/>
            <a:chOff x="481262" y="1532903"/>
            <a:chExt cx="5261811" cy="409787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F31920D-39D3-0946-AC26-574B849B5834}"/>
                </a:ext>
              </a:extLst>
            </p:cNvPr>
            <p:cNvGrpSpPr/>
            <p:nvPr/>
          </p:nvGrpSpPr>
          <p:grpSpPr>
            <a:xfrm>
              <a:off x="1428713" y="1532903"/>
              <a:ext cx="2902655" cy="3536402"/>
              <a:chOff x="1812758" y="2486525"/>
              <a:chExt cx="1604211" cy="1954464"/>
            </a:xfrm>
          </p:grpSpPr>
          <p:pic>
            <p:nvPicPr>
              <p:cNvPr id="7" name="Picture 2">
                <a:extLst>
                  <a:ext uri="{FF2B5EF4-FFF2-40B4-BE49-F238E27FC236}">
                    <a16:creationId xmlns:a16="http://schemas.microsoft.com/office/drawing/2014/main" id="{4ADB7773-6BCB-DD42-BDCC-7D309A6EB5E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070" t="4191" r="51114" b="63109"/>
              <a:stretch/>
            </p:blipFill>
            <p:spPr bwMode="auto">
              <a:xfrm>
                <a:off x="1812758" y="2646947"/>
                <a:ext cx="1604211" cy="179404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>
                <a:extLst>
                  <a:ext uri="{FF2B5EF4-FFF2-40B4-BE49-F238E27FC236}">
                    <a16:creationId xmlns:a16="http://schemas.microsoft.com/office/drawing/2014/main" id="{57B244A7-D7B6-B24D-A360-6A9ADA8C425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089" t="-244" r="64640" b="97321"/>
              <a:stretch/>
            </p:blipFill>
            <p:spPr bwMode="auto">
              <a:xfrm>
                <a:off x="2277980" y="2486525"/>
                <a:ext cx="1122947" cy="16042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2" name="Picture 2">
              <a:extLst>
                <a:ext uri="{FF2B5EF4-FFF2-40B4-BE49-F238E27FC236}">
                  <a16:creationId xmlns:a16="http://schemas.microsoft.com/office/drawing/2014/main" id="{D1BAFCCF-2669-9041-9DD4-3A42B571155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17" t="94192" r="14026" b="-1211"/>
            <a:stretch/>
          </p:blipFill>
          <p:spPr bwMode="auto">
            <a:xfrm>
              <a:off x="481262" y="5245768"/>
              <a:ext cx="5261811" cy="3850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6A70FD13-5DB8-AB44-940B-1661A9C43E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249"/>
          <a:stretch/>
        </p:blipFill>
        <p:spPr>
          <a:xfrm>
            <a:off x="797351" y="1659178"/>
            <a:ext cx="5799658" cy="34971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6FDDF03-AB64-B243-902C-6517688A40AB}"/>
              </a:ext>
            </a:extLst>
          </p:cNvPr>
          <p:cNvSpPr txBox="1"/>
          <p:nvPr/>
        </p:nvSpPr>
        <p:spPr>
          <a:xfrm>
            <a:off x="1828800" y="5988745"/>
            <a:ext cx="8943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Stratified population and a trait that differs between subpopulations</a:t>
            </a:r>
          </a:p>
        </p:txBody>
      </p:sp>
    </p:spTree>
    <p:extLst>
      <p:ext uri="{BB962C8B-B14F-4D97-AF65-F5344CB8AC3E}">
        <p14:creationId xmlns:p14="http://schemas.microsoft.com/office/powerpoint/2010/main" val="6339872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3053-FFEC-9C41-9CC6-D475E7707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marker regression for Root Na</a:t>
            </a:r>
            <a:r>
              <a:rPr lang="en-US" baseline="30000" dirty="0"/>
              <a:t>+</a:t>
            </a:r>
            <a:r>
              <a:rPr lang="en-US" dirty="0"/>
              <a:t> content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C13242-2774-C24C-877D-DFC8359C42A4}"/>
              </a:ext>
            </a:extLst>
          </p:cNvPr>
          <p:cNvSpPr txBox="1"/>
          <p:nvPr/>
        </p:nvSpPr>
        <p:spPr>
          <a:xfrm>
            <a:off x="4086186" y="5790003"/>
            <a:ext cx="4019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True or spurious associations?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5C1D11-9F73-2649-B1AC-E878C5E597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559" y="1363578"/>
            <a:ext cx="9769641" cy="418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5301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ABA35-B692-454C-8752-ABCBFFEB7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7258B-2E7B-3644-A87C-CE1440893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genetic architecture of trait X?</a:t>
            </a:r>
          </a:p>
          <a:p>
            <a:pPr lvl="1"/>
            <a:r>
              <a:rPr lang="en-US" dirty="0"/>
              <a:t>How many genes contribute to the phenotype?</a:t>
            </a:r>
          </a:p>
          <a:p>
            <a:pPr lvl="1"/>
            <a:r>
              <a:rPr lang="en-US" dirty="0"/>
              <a:t>What are the genes?</a:t>
            </a:r>
          </a:p>
          <a:p>
            <a:pPr lvl="1"/>
            <a:r>
              <a:rPr lang="en-US" dirty="0"/>
              <a:t>How much do they influence the phenotype?</a:t>
            </a:r>
          </a:p>
        </p:txBody>
      </p:sp>
    </p:spTree>
    <p:extLst>
      <p:ext uri="{BB962C8B-B14F-4D97-AF65-F5344CB8AC3E}">
        <p14:creationId xmlns:p14="http://schemas.microsoft.com/office/powerpoint/2010/main" val="37156656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9DEF0-A7E3-574A-8056-F66CBCD03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Accounting for population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C4FA4-FBFD-9142-A090-65E558B3A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7747"/>
            <a:ext cx="10515600" cy="1059531"/>
          </a:xfrm>
        </p:spPr>
        <p:txBody>
          <a:bodyPr/>
          <a:lstStyle/>
          <a:p>
            <a:r>
              <a:rPr lang="en-US" dirty="0"/>
              <a:t>Introduce PCs into the linear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6ED5A89-0E5E-1A43-A243-8AFE1EBCE6FC}"/>
                  </a:ext>
                </a:extLst>
              </p:cNvPr>
              <p:cNvSpPr txBox="1"/>
              <p:nvPr/>
            </p:nvSpPr>
            <p:spPr>
              <a:xfrm>
                <a:off x="4252290" y="1955271"/>
                <a:ext cx="5128455" cy="7980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𝛾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4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sSub>
                        <m:sSubPr>
                          <m:ctrlPr>
                            <a:rPr lang="en-US" sz="4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sz="4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6ED5A89-0E5E-1A43-A243-8AFE1EBCE6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2290" y="1955271"/>
                <a:ext cx="5128455" cy="798039"/>
              </a:xfrm>
              <a:prstGeom prst="rect">
                <a:avLst/>
              </a:prstGeom>
              <a:blipFill>
                <a:blip r:embed="rId2"/>
                <a:stretch>
                  <a:fillRect l="-2222" t="-4688" r="-494" b="-2656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>
            <a:extLst>
              <a:ext uri="{FF2B5EF4-FFF2-40B4-BE49-F238E27FC236}">
                <a16:creationId xmlns:a16="http://schemas.microsoft.com/office/drawing/2014/main" id="{4D723B5D-5D13-FD45-90DC-3925EFC2856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" t="5338" r="73870" b="62064"/>
          <a:stretch/>
        </p:blipFill>
        <p:spPr bwMode="auto">
          <a:xfrm>
            <a:off x="421939" y="2303974"/>
            <a:ext cx="2336234" cy="240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4F195A61-E629-F24F-AFA6-A3366D99DA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5028362"/>
              </p:ext>
            </p:extLst>
          </p:nvPr>
        </p:nvGraphicFramePr>
        <p:xfrm>
          <a:off x="9919431" y="2694670"/>
          <a:ext cx="741290" cy="4075695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370645">
                  <a:extLst>
                    <a:ext uri="{9D8B030D-6E8A-4147-A177-3AD203B41FA5}">
                      <a16:colId xmlns:a16="http://schemas.microsoft.com/office/drawing/2014/main" val="1288950798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2251239066"/>
                    </a:ext>
                  </a:extLst>
                </a:gridCol>
              </a:tblGrid>
              <a:tr h="269559">
                <a:tc>
                  <a:txBody>
                    <a:bodyPr/>
                    <a:lstStyle/>
                    <a:p>
                      <a:pPr algn="l" fontAlgn="b"/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 err="1">
                          <a:effectLst/>
                        </a:rPr>
                        <a:t>M</a:t>
                      </a:r>
                      <a:r>
                        <a:rPr lang="en-US" sz="1700" i="1" u="none" strike="noStrike" baseline="-25000" dirty="0" err="1">
                          <a:effectLst/>
                        </a:rPr>
                        <a:t>j</a:t>
                      </a:r>
                      <a:endParaRPr lang="en-US" sz="1700" b="0" i="1" u="none" strike="noStrike" baseline="-25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302289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7613941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881054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3146470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6319653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5954300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I6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6596386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9913424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I8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7143276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753317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4383585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8253468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2643469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7016087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2983331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5FDFFC5F-6847-8F42-80AB-EC7D79045369}"/>
              </a:ext>
            </a:extLst>
          </p:cNvPr>
          <p:cNvCxnSpPr>
            <a:cxnSpLocks/>
          </p:cNvCxnSpPr>
          <p:nvPr/>
        </p:nvCxnSpPr>
        <p:spPr>
          <a:xfrm flipV="1">
            <a:off x="2757875" y="2753310"/>
            <a:ext cx="1494415" cy="19876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9C50431-D605-864A-98AE-1731F2D92CD2}"/>
              </a:ext>
            </a:extLst>
          </p:cNvPr>
          <p:cNvCxnSpPr>
            <a:cxnSpLocks/>
          </p:cNvCxnSpPr>
          <p:nvPr/>
        </p:nvCxnSpPr>
        <p:spPr>
          <a:xfrm flipH="1" flipV="1">
            <a:off x="8167410" y="2623066"/>
            <a:ext cx="1599062" cy="53397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EFDB8FA-CB94-5D48-8739-BE319F3876A2}"/>
              </a:ext>
            </a:extLst>
          </p:cNvPr>
          <p:cNvCxnSpPr>
            <a:cxnSpLocks/>
          </p:cNvCxnSpPr>
          <p:nvPr/>
        </p:nvCxnSpPr>
        <p:spPr>
          <a:xfrm flipV="1">
            <a:off x="7396853" y="2751861"/>
            <a:ext cx="0" cy="146502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C575DEDE-C322-894B-A893-8014C97AC0F1}"/>
              </a:ext>
            </a:extLst>
          </p:cNvPr>
          <p:cNvSpPr txBox="1"/>
          <p:nvPr/>
        </p:nvSpPr>
        <p:spPr>
          <a:xfrm>
            <a:off x="6309632" y="4414819"/>
            <a:ext cx="21893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Additive effect of </a:t>
            </a:r>
            <a:r>
              <a:rPr lang="en-US" sz="2400" dirty="0" err="1"/>
              <a:t>SNP</a:t>
            </a:r>
            <a:r>
              <a:rPr lang="en-US" sz="2400" i="1" baseline="-25000" dirty="0" err="1"/>
              <a:t>j</a:t>
            </a:r>
            <a:r>
              <a:rPr lang="en-US" sz="2400" i="1" baseline="-25000" dirty="0"/>
              <a:t> </a:t>
            </a:r>
            <a:r>
              <a:rPr lang="en-US" sz="2400" dirty="0"/>
              <a:t>on phenotype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BA8B79B-EA9D-4E4F-94E6-EC2AD1F830F7}"/>
              </a:ext>
            </a:extLst>
          </p:cNvPr>
          <p:cNvCxnSpPr>
            <a:cxnSpLocks/>
          </p:cNvCxnSpPr>
          <p:nvPr/>
        </p:nvCxnSpPr>
        <p:spPr>
          <a:xfrm flipV="1">
            <a:off x="5335768" y="2742466"/>
            <a:ext cx="686273" cy="129120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3CF3C295-ABBE-7B4A-AF7F-D23C8B2F31ED}"/>
              </a:ext>
            </a:extLst>
          </p:cNvPr>
          <p:cNvSpPr txBox="1"/>
          <p:nvPr/>
        </p:nvSpPr>
        <p:spPr>
          <a:xfrm>
            <a:off x="3785938" y="4238794"/>
            <a:ext cx="21893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Top four PC’s</a:t>
            </a:r>
          </a:p>
        </p:txBody>
      </p:sp>
    </p:spTree>
    <p:extLst>
      <p:ext uri="{BB962C8B-B14F-4D97-AF65-F5344CB8AC3E}">
        <p14:creationId xmlns:p14="http://schemas.microsoft.com/office/powerpoint/2010/main" val="26924598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897EB-B002-E04F-B976-FC42DE677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Accounting for population structure with PCs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22D0F8A-3A28-1747-B40A-E8D9958CBC21}"/>
              </a:ext>
            </a:extLst>
          </p:cNvPr>
          <p:cNvSpPr txBox="1"/>
          <p:nvPr/>
        </p:nvSpPr>
        <p:spPr>
          <a:xfrm>
            <a:off x="3957849" y="6031210"/>
            <a:ext cx="40196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True or spurious associations?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8A3A0C-F6B0-C944-9C22-849171E9D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905" y="1290816"/>
            <a:ext cx="10388601" cy="445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3458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897EB-B002-E04F-B976-FC42DE677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Accounting for population structure with the linear mixed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B3E4F-4D56-4843-A135-B8286816B7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29870"/>
          </a:xfrm>
        </p:spPr>
        <p:txBody>
          <a:bodyPr/>
          <a:lstStyle/>
          <a:p>
            <a:r>
              <a:rPr lang="en-US" dirty="0"/>
              <a:t>Completely capture population structure and cryptic relatedness using the kinship matrix directly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A7B726-B44D-4E46-8AEC-9AC5C12D4EB9}"/>
                  </a:ext>
                </a:extLst>
              </p:cNvPr>
              <p:cNvSpPr txBox="1"/>
              <p:nvPr/>
            </p:nvSpPr>
            <p:spPr>
              <a:xfrm>
                <a:off x="3547814" y="2855495"/>
                <a:ext cx="4724114" cy="73866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800" b="1" i="0" smtClean="0">
                          <a:latin typeface="Cambria Math" panose="02040503050406030204" pitchFamily="18" charset="0"/>
                        </a:rPr>
                        <m:t>𝐲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4800" b="1" i="0" smtClean="0">
                          <a:latin typeface="Cambria Math" panose="02040503050406030204" pitchFamily="18" charset="0"/>
                        </a:rPr>
                        <m:t>𝐗</m:t>
                      </m:r>
                      <m:r>
                        <a:rPr lang="en-US" sz="48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𝛃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4800" b="1" i="0" smtClean="0">
                          <a:latin typeface="Cambria Math" panose="02040503050406030204" pitchFamily="18" charset="0"/>
                        </a:rPr>
                        <m:t>𝐙𝐮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48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𝛆</m:t>
                      </m:r>
                    </m:oMath>
                  </m:oMathPara>
                </a14:m>
                <a:endParaRPr lang="en-US" sz="4800" b="1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A7B726-B44D-4E46-8AEC-9AC5C12D4E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47814" y="2855495"/>
                <a:ext cx="4724114" cy="738664"/>
              </a:xfrm>
              <a:prstGeom prst="rect">
                <a:avLst/>
              </a:prstGeom>
              <a:blipFill>
                <a:blip r:embed="rId2"/>
                <a:stretch>
                  <a:fillRect l="-1877" t="-6780" r="-804" b="-355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213EE6D-6961-F643-9D12-3AB33AD067EC}"/>
                  </a:ext>
                </a:extLst>
              </p:cNvPr>
              <p:cNvSpPr txBox="1"/>
              <p:nvPr/>
            </p:nvSpPr>
            <p:spPr>
              <a:xfrm>
                <a:off x="3916783" y="4034589"/>
                <a:ext cx="3453060" cy="81349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4800" b="0" i="0" smtClean="0">
                          <a:latin typeface="Cambria Math" panose="02040503050406030204" pitchFamily="18" charset="0"/>
                        </a:rPr>
                        <m:t>Var</m:t>
                      </m:r>
                      <m:d>
                        <m:dPr>
                          <m:ctrlPr>
                            <a:rPr lang="en-US" sz="48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4800" b="1" i="0" smtClean="0">
                              <a:latin typeface="Cambria Math" panose="02040503050406030204" pitchFamily="18" charset="0"/>
                            </a:rPr>
                            <m:t>𝐮</m:t>
                          </m:r>
                        </m:e>
                      </m:d>
                      <m:r>
                        <a:rPr lang="en-US" sz="4800" b="1" i="1" smtClean="0">
                          <a:latin typeface="Cambria Math" panose="02040503050406030204" pitchFamily="18" charset="0"/>
                        </a:rPr>
                        <m:t>~</m:t>
                      </m:r>
                      <m:sSubSup>
                        <m:sSubSupPr>
                          <m:ctrlPr>
                            <a:rPr lang="en-US" sz="480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𝑔</m:t>
                          </m:r>
                        </m:sub>
                        <m:sup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4800" b="1" i="0" smtClean="0">
                          <a:latin typeface="Cambria Math" panose="02040503050406030204" pitchFamily="18" charset="0"/>
                        </a:rPr>
                        <m:t>𝐆</m:t>
                      </m:r>
                    </m:oMath>
                  </m:oMathPara>
                </a14:m>
                <a:endParaRPr lang="en-US" sz="4800" b="1" dirty="0"/>
              </a:p>
            </p:txBody>
          </p:sp>
        </mc:Choice>
        <mc:Fallback xmlns="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213EE6D-6961-F643-9D12-3AB33AD067E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16783" y="4034589"/>
                <a:ext cx="3453060" cy="813492"/>
              </a:xfrm>
              <a:prstGeom prst="rect">
                <a:avLst/>
              </a:prstGeom>
              <a:blipFill>
                <a:blip r:embed="rId3"/>
                <a:stretch>
                  <a:fillRect l="-2930" r="-3297" b="-16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65924CCA-D926-734A-9EFC-08185CBD77C2}"/>
              </a:ext>
            </a:extLst>
          </p:cNvPr>
          <p:cNvSpPr txBox="1"/>
          <p:nvPr/>
        </p:nvSpPr>
        <p:spPr>
          <a:xfrm>
            <a:off x="10395283" y="6308209"/>
            <a:ext cx="1623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Kang et al 2008</a:t>
            </a:r>
          </a:p>
        </p:txBody>
      </p:sp>
    </p:spTree>
    <p:extLst>
      <p:ext uri="{BB962C8B-B14F-4D97-AF65-F5344CB8AC3E}">
        <p14:creationId xmlns:p14="http://schemas.microsoft.com/office/powerpoint/2010/main" val="382377209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81850-BB03-0045-8001-395618305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Accounting for population structure with the linear mixed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02001C-EFAC-2C4B-B863-B6AE7B17F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84" y="1690688"/>
            <a:ext cx="10756231" cy="460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3605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A81850-BB03-0045-8001-395618305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Accounting for population structure with the linear mixed model + PCs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E052D1-95F6-6041-8F4E-F2CD57029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947" y="1690688"/>
            <a:ext cx="9688095" cy="415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26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446A0-0928-2E46-863B-71AB60B98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A7753-75E4-444C-92BD-24D793739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567184"/>
            <a:ext cx="10515600" cy="931195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What is significant?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EB82FA-D712-1F44-9F21-DF651FF8A6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6905" y="1290816"/>
            <a:ext cx="10388601" cy="4452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9592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446A0-0928-2E46-863B-71AB60B98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testing approaches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413C7A6C-860F-AB43-B695-68F53B97BF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 ran 10,000’s of tests, now we need to account for the number of tests</a:t>
                </a:r>
              </a:p>
              <a:p>
                <a:r>
                  <a:rPr lang="en-US" dirty="0"/>
                  <a:t>Popular approaches: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Bonferroni’s: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𝑛𝑜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𝑡𝑒𝑠𝑡𝑠</m:t>
                        </m:r>
                      </m:den>
                    </m:f>
                  </m:oMath>
                </a14:m>
                <a:endParaRPr lang="en-US" dirty="0"/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Q-value/FDR (</a:t>
                </a:r>
                <a:r>
                  <a:rPr lang="en-US" dirty="0" err="1"/>
                  <a:t>Storrey</a:t>
                </a:r>
                <a:r>
                  <a:rPr lang="en-US" dirty="0"/>
                  <a:t> 2003): determines the minimum FDR when calling a test significant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 err="1"/>
                  <a:t>Benjamini</a:t>
                </a:r>
                <a:r>
                  <a:rPr lang="en-US" dirty="0"/>
                  <a:t> and Hochberg (1995): Rank p-values (small to large); New threshold = (rank * Q) / m</a:t>
                </a:r>
              </a:p>
              <a:p>
                <a:pPr lvl="2"/>
                <a:r>
                  <a:rPr lang="en-US" dirty="0"/>
                  <a:t>Q: False discovery rate, m total number of tests</a:t>
                </a:r>
              </a:p>
              <a:p>
                <a:pPr lvl="2"/>
                <a:r>
                  <a:rPr lang="en-US" dirty="0"/>
                  <a:t>Adjusted p-value = (p-value * m) / rank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413C7A6C-860F-AB43-B695-68F53B97BF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50169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446A0-0928-2E46-863B-71AB60B98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testing approaches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413C7A6C-860F-AB43-B695-68F53B97BF9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We ran 10,000’s of tests, now we need to account for the number of tests</a:t>
                </a:r>
              </a:p>
              <a:p>
                <a:r>
                  <a:rPr lang="en-US" dirty="0"/>
                  <a:t>Popular approaches: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Bonferroni’s: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l-GR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α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𝑛𝑜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.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𝑡𝑒𝑠𝑡𝑠</m:t>
                        </m:r>
                      </m:den>
                    </m:f>
                  </m:oMath>
                </a14:m>
                <a:endParaRPr lang="en-US" dirty="0"/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Q-value/FDR (</a:t>
                </a:r>
                <a:r>
                  <a:rPr lang="en-US" dirty="0" err="1"/>
                  <a:t>Storrey</a:t>
                </a:r>
                <a:r>
                  <a:rPr lang="en-US" dirty="0"/>
                  <a:t> 2003): determines the minimum FDR when calling a test significant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 err="1"/>
                  <a:t>Benjamini</a:t>
                </a:r>
                <a:r>
                  <a:rPr lang="en-US" dirty="0"/>
                  <a:t> and Hochberg (1995): Rank p-values (small to large); New threshold = (rank * Q) / m</a:t>
                </a:r>
              </a:p>
              <a:p>
                <a:pPr lvl="2"/>
                <a:r>
                  <a:rPr lang="en-US" dirty="0"/>
                  <a:t>Q: False discovery rate, m total number of tests</a:t>
                </a:r>
              </a:p>
              <a:p>
                <a:pPr lvl="2"/>
                <a:r>
                  <a:rPr lang="en-US" dirty="0"/>
                  <a:t>Adjusted p-value = (p-value * m) / rank</a:t>
                </a:r>
              </a:p>
            </p:txBody>
          </p:sp>
        </mc:Choice>
        <mc:Fallback xmlns="">
          <p:sp>
            <p:nvSpPr>
              <p:cNvPr id="6" name="Content Placeholder 5">
                <a:extLst>
                  <a:ext uri="{FF2B5EF4-FFF2-40B4-BE49-F238E27FC236}">
                    <a16:creationId xmlns:a16="http://schemas.microsoft.com/office/drawing/2014/main" id="{413C7A6C-860F-AB43-B695-68F53B97BF9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43CC2625-3FF9-1C4C-9737-CB40FA248F54}"/>
              </a:ext>
            </a:extLst>
          </p:cNvPr>
          <p:cNvSpPr txBox="1"/>
          <p:nvPr/>
        </p:nvSpPr>
        <p:spPr>
          <a:xfrm>
            <a:off x="1780106" y="6231265"/>
            <a:ext cx="86317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Not optimal approaches when tests are not independent</a:t>
            </a:r>
          </a:p>
        </p:txBody>
      </p:sp>
    </p:spTree>
    <p:extLst>
      <p:ext uri="{BB962C8B-B14F-4D97-AF65-F5344CB8AC3E}">
        <p14:creationId xmlns:p14="http://schemas.microsoft.com/office/powerpoint/2010/main" val="19295211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225B7-23E4-B044-851A-5489591D0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testing approaches: Li and Ji (2005)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768566B-66E3-F747-A3B6-2FD106F0F1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Since markers are in LD, determine the number of </a:t>
                </a:r>
                <a:r>
                  <a:rPr lang="en-US" b="1" dirty="0"/>
                  <a:t>independent tests</a:t>
                </a:r>
              </a:p>
              <a:p>
                <a:r>
                  <a:rPr lang="en-US" dirty="0"/>
                  <a:t>Determining the number of effective tests (</a:t>
                </a:r>
                <a:r>
                  <a:rPr lang="en-US" i="1" dirty="0" err="1"/>
                  <a:t>M</a:t>
                </a:r>
                <a:r>
                  <a:rPr lang="en-US" i="1" baseline="-25000" dirty="0" err="1"/>
                  <a:t>eff</a:t>
                </a:r>
                <a:r>
                  <a:rPr lang="en-US" dirty="0"/>
                  <a:t>):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Construct a correlation matrix between markers (chromosome-wise)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Run PCA on corr. matrix and extract eigenvalues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=1+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−1</m:t>
                        </m:r>
                      </m:e>
                    </m:d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1 − 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𝑉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𝜆</m:t>
                                </m:r>
                              </m:sub>
                            </m:sSub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𝜆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  <m:r>
                                  <a:rPr lang="en-US" i="1">
                                    <a:latin typeface="Cambria Math" panose="02040503050406030204" pitchFamily="18" charset="0"/>
                                  </a:rPr>
                                  <m:t>−1)</m:t>
                                </m:r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𝑀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 −1)</m:t>
                            </m:r>
                          </m:den>
                        </m:f>
                      </m:e>
                    </m:nary>
                  </m:oMath>
                </a14:m>
                <a:endParaRPr lang="en-US" dirty="0"/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Adjust threshold via </a:t>
                </a:r>
                <a:r>
                  <a:rPr lang="en-US" dirty="0" err="1"/>
                  <a:t>Sidak’s</a:t>
                </a:r>
                <a:r>
                  <a:rPr lang="en-US" dirty="0"/>
                  <a:t> correction (</a:t>
                </a:r>
                <a:r>
                  <a:rPr lang="en-US" dirty="0" err="1"/>
                  <a:t>Sidak</a:t>
                </a:r>
                <a:r>
                  <a:rPr lang="en-US" dirty="0"/>
                  <a:t> et al 1967):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( 1−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1/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𝑒𝑓𝑓</m:t>
                            </m:r>
                          </m:sub>
                        </m:sSub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768566B-66E3-F747-A3B6-2FD106F0F1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1005911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225B7-23E4-B044-851A-5489591D0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testing approaches: Li and Ji (2005)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768566B-66E3-F747-A3B6-2FD106F0F1F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Since markers are in LD, determine the number of </a:t>
                </a:r>
                <a:r>
                  <a:rPr lang="en-US" b="1" dirty="0"/>
                  <a:t>independent tests</a:t>
                </a:r>
              </a:p>
              <a:p>
                <a:r>
                  <a:rPr lang="en-US" dirty="0"/>
                  <a:t>Determining the number of effective tests (</a:t>
                </a:r>
                <a:r>
                  <a:rPr lang="en-US" i="1" dirty="0" err="1"/>
                  <a:t>M</a:t>
                </a:r>
                <a:r>
                  <a:rPr lang="en-US" i="1" baseline="-25000" dirty="0" err="1"/>
                  <a:t>eff</a:t>
                </a:r>
                <a:r>
                  <a:rPr lang="en-US" dirty="0"/>
                  <a:t>):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Construct a correlation matrix between markers (chromosome-wise)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Run PCA on corr. matrix and extract eigenvalues</a:t>
                </a:r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𝑒𝑓𝑓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=</m:t>
                    </m:r>
                    <m:nary>
                      <m:naryPr>
                        <m:chr m:val="∑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3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𝑀</m:t>
                        </m:r>
                      </m:sup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𝑓</m:t>
                        </m:r>
                        <m:r>
                          <a:rPr lang="en-US" i="1">
                            <a:latin typeface="Cambria Math" panose="02040503050406030204" pitchFamily="18" charset="0"/>
                          </a:rPr>
                          <m:t>(|</m:t>
                        </m:r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𝜆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</a:rPr>
                          <m:t>|)</m:t>
                        </m:r>
                      </m:e>
                    </m:nary>
                    <m:r>
                      <a:rPr lang="en-US" b="0" i="1" smtClean="0">
                        <a:latin typeface="Cambria Math" panose="02040503050406030204" pitchFamily="18" charset="0"/>
                      </a:rPr>
                      <m:t>;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𝑓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I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≥1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+(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− </m:t>
                    </m:r>
                    <m:d>
                      <m:dPr>
                        <m:begChr m:val="⌊"/>
                        <m:endChr m:val="⌋"/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914400" lvl="1" indent="-457200">
                  <a:buFont typeface="+mj-lt"/>
                  <a:buAutoNum type="arabicPeriod"/>
                </a:pPr>
                <a:r>
                  <a:rPr lang="en-US" dirty="0"/>
                  <a:t>Adjust threshold via </a:t>
                </a:r>
                <a:r>
                  <a:rPr lang="en-US" dirty="0" err="1"/>
                  <a:t>Sidak’s</a:t>
                </a:r>
                <a:r>
                  <a:rPr lang="en-US" dirty="0"/>
                  <a:t> correction (</a:t>
                </a:r>
                <a:r>
                  <a:rPr lang="en-US" dirty="0" err="1"/>
                  <a:t>Sidak</a:t>
                </a:r>
                <a:r>
                  <a:rPr lang="en-US" dirty="0"/>
                  <a:t> et al 1967):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=1 −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( 1− 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1/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𝑀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𝑒𝑓𝑓</m:t>
                            </m:r>
                          </m:sub>
                        </m:sSub>
                      </m:sup>
                    </m:sSup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768566B-66E3-F747-A3B6-2FD106F0F1F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965" t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30799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73F68-983F-3843-9695-4046F311E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Recipe for GWAS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66381-6986-7840-8CA2-69788E67D7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5257800" cy="4351338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Ingredients: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Population of distantly related individuals</a:t>
            </a:r>
          </a:p>
          <a:p>
            <a:pPr lvl="2"/>
            <a:r>
              <a:rPr lang="en-US" dirty="0"/>
              <a:t>Typically 200+; The more the better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Catalogue of mutations in the population</a:t>
            </a:r>
          </a:p>
          <a:p>
            <a:pPr lvl="2"/>
            <a:r>
              <a:rPr lang="en-US" dirty="0"/>
              <a:t>Where they occur and who has them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Phenotypic observations</a:t>
            </a:r>
          </a:p>
          <a:p>
            <a:pPr lvl="2"/>
            <a:r>
              <a:rPr lang="en-US" dirty="0"/>
              <a:t>What do the individuals look like?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Appropriate statistical framework to link SNP to phenotype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E78CF78-7805-4A43-A494-FAB229EF9908}"/>
              </a:ext>
            </a:extLst>
          </p:cNvPr>
          <p:cNvGrpSpPr/>
          <p:nvPr/>
        </p:nvGrpSpPr>
        <p:grpSpPr>
          <a:xfrm>
            <a:off x="7558621" y="-50252"/>
            <a:ext cx="3126821" cy="1946238"/>
            <a:chOff x="7931704" y="326264"/>
            <a:chExt cx="3126821" cy="194623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CFA8CB3-D77F-7D48-AA00-FC1D6EAFD4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01036" y="562292"/>
              <a:ext cx="2757489" cy="157176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2960DD8-CEBC-B547-B026-3D0C80012367}"/>
                </a:ext>
              </a:extLst>
            </p:cNvPr>
            <p:cNvSpPr txBox="1"/>
            <p:nvPr/>
          </p:nvSpPr>
          <p:spPr>
            <a:xfrm rot="16200000">
              <a:off x="7143251" y="1114717"/>
              <a:ext cx="19462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Diverse Population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61E5F83-31CA-7943-8ABE-98B16F037D5F}"/>
              </a:ext>
            </a:extLst>
          </p:cNvPr>
          <p:cNvGrpSpPr/>
          <p:nvPr/>
        </p:nvGrpSpPr>
        <p:grpSpPr>
          <a:xfrm>
            <a:off x="6133537" y="2229036"/>
            <a:ext cx="5976989" cy="2050305"/>
            <a:chOff x="6133537" y="2403847"/>
            <a:chExt cx="5976989" cy="205030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96ACD96-71E6-9044-A509-DEEA3F3CC497}"/>
                </a:ext>
              </a:extLst>
            </p:cNvPr>
            <p:cNvGrpSpPr/>
            <p:nvPr/>
          </p:nvGrpSpPr>
          <p:grpSpPr>
            <a:xfrm>
              <a:off x="6133537" y="2403847"/>
              <a:ext cx="2747096" cy="2050305"/>
              <a:chOff x="6133537" y="2403847"/>
              <a:chExt cx="2747096" cy="2050305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58DDB8FE-DA48-D040-B93D-DBD001E140F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4450" t="84456" r="62047"/>
              <a:stretch/>
            </p:blipFill>
            <p:spPr>
              <a:xfrm>
                <a:off x="6419821" y="2755004"/>
                <a:ext cx="2460812" cy="1347992"/>
              </a:xfrm>
              <a:prstGeom prst="rect">
                <a:avLst/>
              </a:prstGeom>
            </p:spPr>
          </p:pic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623AEFAD-26F0-3146-9EEA-F48ECD57E928}"/>
                  </a:ext>
                </a:extLst>
              </p:cNvPr>
              <p:cNvSpPr txBox="1"/>
              <p:nvPr/>
            </p:nvSpPr>
            <p:spPr>
              <a:xfrm rot="16200000">
                <a:off x="5293050" y="3244334"/>
                <a:ext cx="205030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Mutation Catalogue</a:t>
                </a: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5127BB64-60A2-1E4D-A5DF-4F59B0A75D72}"/>
                </a:ext>
              </a:extLst>
            </p:cNvPr>
            <p:cNvGrpSpPr/>
            <p:nvPr/>
          </p:nvGrpSpPr>
          <p:grpSpPr>
            <a:xfrm>
              <a:off x="10191190" y="2440641"/>
              <a:ext cx="1919336" cy="1788459"/>
              <a:chOff x="10191190" y="2440641"/>
              <a:chExt cx="1919336" cy="1788459"/>
            </a:xfrm>
          </p:grpSpPr>
          <p:pic>
            <p:nvPicPr>
              <p:cNvPr id="10" name="Picture 2">
                <a:extLst>
                  <a:ext uri="{FF2B5EF4-FFF2-40B4-BE49-F238E27FC236}">
                    <a16:creationId xmlns:a16="http://schemas.microsoft.com/office/drawing/2014/main" id="{56205F2F-5AE4-6440-9D6D-4A1989F9ABA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40" t="5338" r="73870" b="62064"/>
              <a:stretch/>
            </p:blipFill>
            <p:spPr bwMode="auto">
              <a:xfrm>
                <a:off x="10191190" y="2440641"/>
                <a:ext cx="1734670" cy="178845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B4C4201-EE6B-044A-B6D1-4CC402CD8A7C}"/>
                  </a:ext>
                </a:extLst>
              </p:cNvPr>
              <p:cNvSpPr txBox="1"/>
              <p:nvPr/>
            </p:nvSpPr>
            <p:spPr>
              <a:xfrm rot="5400000">
                <a:off x="11279689" y="3067225"/>
                <a:ext cx="12923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Phenotypes</a:t>
                </a:r>
              </a:p>
            </p:txBody>
          </p:sp>
        </p:grpSp>
      </p:grp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4EF4DE2-0DCD-144C-BF89-CFEB5EF62F7C}"/>
              </a:ext>
            </a:extLst>
          </p:cNvPr>
          <p:cNvCxnSpPr>
            <a:stCxn id="5" idx="2"/>
          </p:cNvCxnSpPr>
          <p:nvPr/>
        </p:nvCxnSpPr>
        <p:spPr>
          <a:xfrm flipH="1">
            <a:off x="9306697" y="1757545"/>
            <a:ext cx="1" cy="269786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A443C4A-2E5E-2741-8276-D7C28A8D3341}"/>
              </a:ext>
            </a:extLst>
          </p:cNvPr>
          <p:cNvCxnSpPr>
            <a:cxnSpLocks/>
          </p:cNvCxnSpPr>
          <p:nvPr/>
        </p:nvCxnSpPr>
        <p:spPr>
          <a:xfrm flipH="1">
            <a:off x="7433850" y="2060948"/>
            <a:ext cx="3745693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AA86162-0418-1145-8797-6A021D301D68}"/>
              </a:ext>
            </a:extLst>
          </p:cNvPr>
          <p:cNvCxnSpPr/>
          <p:nvPr/>
        </p:nvCxnSpPr>
        <p:spPr>
          <a:xfrm>
            <a:off x="7433850" y="2060948"/>
            <a:ext cx="0" cy="29901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3C8AA37-C159-484A-B7BD-9D292D9D2F63}"/>
              </a:ext>
            </a:extLst>
          </p:cNvPr>
          <p:cNvCxnSpPr/>
          <p:nvPr/>
        </p:nvCxnSpPr>
        <p:spPr>
          <a:xfrm>
            <a:off x="11168205" y="2060947"/>
            <a:ext cx="0" cy="29901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0747B5B-1292-7740-B21D-B50D7D506BB2}"/>
                  </a:ext>
                </a:extLst>
              </p:cNvPr>
              <p:cNvSpPr txBox="1"/>
              <p:nvPr/>
            </p:nvSpPr>
            <p:spPr>
              <a:xfrm>
                <a:off x="8078859" y="4625984"/>
                <a:ext cx="2761590" cy="59856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sz="3600" dirty="0"/>
              </a:p>
            </p:txBody>
          </p:sp>
        </mc:Choice>
        <mc:Fallback xmlns="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C0747B5B-1292-7740-B21D-B50D7D506B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78859" y="4625984"/>
                <a:ext cx="2761590" cy="598562"/>
              </a:xfrm>
              <a:prstGeom prst="rect">
                <a:avLst/>
              </a:prstGeom>
              <a:blipFill>
                <a:blip r:embed="rId6"/>
                <a:stretch>
                  <a:fillRect l="-3670" t="-6250" r="-459" b="-27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1" name="Group 30">
            <a:extLst>
              <a:ext uri="{FF2B5EF4-FFF2-40B4-BE49-F238E27FC236}">
                <a16:creationId xmlns:a16="http://schemas.microsoft.com/office/drawing/2014/main" id="{8D580CA3-3683-8B4D-A224-1BA3EDDC8162}"/>
              </a:ext>
            </a:extLst>
          </p:cNvPr>
          <p:cNvGrpSpPr/>
          <p:nvPr/>
        </p:nvGrpSpPr>
        <p:grpSpPr>
          <a:xfrm flipV="1">
            <a:off x="7579421" y="4454303"/>
            <a:ext cx="3745693" cy="303403"/>
            <a:chOff x="7586250" y="2286461"/>
            <a:chExt cx="3745693" cy="303403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0BB952E-62BE-B04A-825F-C16CFD43C723}"/>
                </a:ext>
              </a:extLst>
            </p:cNvPr>
            <p:cNvCxnSpPr/>
            <p:nvPr/>
          </p:nvCxnSpPr>
          <p:spPr>
            <a:xfrm flipH="1">
              <a:off x="9459097" y="2286461"/>
              <a:ext cx="1" cy="269786"/>
            </a:xfrm>
            <a:prstGeom prst="line">
              <a:avLst/>
            </a:prstGeom>
            <a:ln w="38100">
              <a:solidFill>
                <a:srgbClr val="FF0000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3C4AA82-D6A0-8349-9C6C-44D4F0DCB59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586250" y="2589864"/>
              <a:ext cx="3745693" cy="0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FAA5EB9-DE54-A744-A6EE-8A32BBED5888}"/>
              </a:ext>
            </a:extLst>
          </p:cNvPr>
          <p:cNvCxnSpPr/>
          <p:nvPr/>
        </p:nvCxnSpPr>
        <p:spPr>
          <a:xfrm flipV="1">
            <a:off x="11325114" y="4155292"/>
            <a:ext cx="0" cy="2990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D133BD3-5C1B-1543-8CF1-411937A5258C}"/>
              </a:ext>
            </a:extLst>
          </p:cNvPr>
          <p:cNvCxnSpPr/>
          <p:nvPr/>
        </p:nvCxnSpPr>
        <p:spPr>
          <a:xfrm flipV="1">
            <a:off x="7586594" y="4162015"/>
            <a:ext cx="0" cy="299011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Picture 34" descr="Figure2.tiff">
            <a:extLst>
              <a:ext uri="{FF2B5EF4-FFF2-40B4-BE49-F238E27FC236}">
                <a16:creationId xmlns:a16="http://schemas.microsoft.com/office/drawing/2014/main" id="{0DE1A659-1C3E-C44E-93E8-7D759E44486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15" b="51392"/>
          <a:stretch/>
        </p:blipFill>
        <p:spPr>
          <a:xfrm>
            <a:off x="7753685" y="5502516"/>
            <a:ext cx="3106021" cy="1355484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B80B8C4-6825-2649-8238-57016163340B}"/>
              </a:ext>
            </a:extLst>
          </p:cNvPr>
          <p:cNvCxnSpPr/>
          <p:nvPr/>
        </p:nvCxnSpPr>
        <p:spPr>
          <a:xfrm flipH="1" flipV="1">
            <a:off x="9452266" y="5224546"/>
            <a:ext cx="1" cy="269786"/>
          </a:xfrm>
          <a:prstGeom prst="line">
            <a:avLst/>
          </a:prstGeom>
          <a:ln w="38100">
            <a:solidFill>
              <a:srgbClr val="FF0000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9782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225B7-23E4-B044-851A-5489591D0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testing approaches: Li and Ji (2005)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38682F-DD56-3C4F-94A7-D184349FD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89" y="2457450"/>
            <a:ext cx="11640025" cy="144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2805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F7B8-6B22-244B-B173-A78864B7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Pre-GWAS Quality Control (QC)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F06E5-FFC7-7046-8E82-C83B5768A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Marker-based QC:</a:t>
            </a:r>
          </a:p>
          <a:p>
            <a:pPr lvl="1"/>
            <a:r>
              <a:rPr lang="en-US" dirty="0"/>
              <a:t>Correlated markers</a:t>
            </a:r>
          </a:p>
          <a:p>
            <a:pPr lvl="1"/>
            <a:r>
              <a:rPr lang="en-US" dirty="0"/>
              <a:t>Missing data</a:t>
            </a:r>
          </a:p>
          <a:p>
            <a:pPr lvl="1"/>
            <a:r>
              <a:rPr lang="en-US" dirty="0"/>
              <a:t>Minor allele frequency</a:t>
            </a:r>
          </a:p>
          <a:p>
            <a:r>
              <a:rPr lang="en-US" dirty="0"/>
              <a:t>Individual-based QC:</a:t>
            </a:r>
          </a:p>
          <a:p>
            <a:pPr lvl="1"/>
            <a:r>
              <a:rPr lang="en-US" dirty="0"/>
              <a:t>Low genotyping rate</a:t>
            </a:r>
          </a:p>
        </p:txBody>
      </p:sp>
    </p:spTree>
    <p:extLst>
      <p:ext uri="{BB962C8B-B14F-4D97-AF65-F5344CB8AC3E}">
        <p14:creationId xmlns:p14="http://schemas.microsoft.com/office/powerpoint/2010/main" val="245263849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F7B8-6B22-244B-B173-A78864B7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Pre-GWAS Quality Control (QC)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F06E5-FFC7-7046-8E82-C83B5768AB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Marker-based QC:</a:t>
            </a:r>
          </a:p>
          <a:p>
            <a:pPr lvl="1"/>
            <a:r>
              <a:rPr lang="en-US" dirty="0"/>
              <a:t>Correlated markers</a:t>
            </a:r>
          </a:p>
          <a:p>
            <a:pPr lvl="1"/>
            <a:r>
              <a:rPr lang="en-US" dirty="0"/>
              <a:t>Missing genotypes</a:t>
            </a:r>
          </a:p>
          <a:p>
            <a:pPr lvl="1"/>
            <a:r>
              <a:rPr lang="en-US" dirty="0"/>
              <a:t>Minor allele frequency</a:t>
            </a:r>
          </a:p>
          <a:p>
            <a:r>
              <a:rPr lang="en-US" dirty="0"/>
              <a:t>Individual-based QC:</a:t>
            </a:r>
          </a:p>
          <a:p>
            <a:pPr lvl="1"/>
            <a:r>
              <a:rPr lang="en-US" dirty="0"/>
              <a:t>Low genotyping rate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69D071-4F44-274E-8718-6DBA9D7A2B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7812" y="2295773"/>
            <a:ext cx="6569763" cy="132556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6C3277C-F828-2942-B485-AD2DF59BDAEA}"/>
              </a:ext>
            </a:extLst>
          </p:cNvPr>
          <p:cNvCxnSpPr/>
          <p:nvPr/>
        </p:nvCxnSpPr>
        <p:spPr>
          <a:xfrm flipH="1" flipV="1">
            <a:off x="4114800" y="2514600"/>
            <a:ext cx="1000125" cy="12858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F41D4A1-8596-7A42-83B0-01964199B029}"/>
              </a:ext>
            </a:extLst>
          </p:cNvPr>
          <p:cNvCxnSpPr>
            <a:cxnSpLocks/>
          </p:cNvCxnSpPr>
          <p:nvPr/>
        </p:nvCxnSpPr>
        <p:spPr>
          <a:xfrm flipH="1">
            <a:off x="4314825" y="3621336"/>
            <a:ext cx="800100" cy="53632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D02620A-2A2E-0C4A-BB5C-79149AC08789}"/>
              </a:ext>
            </a:extLst>
          </p:cNvPr>
          <p:cNvSpPr txBox="1"/>
          <p:nvPr/>
        </p:nvSpPr>
        <p:spPr>
          <a:xfrm>
            <a:off x="5867504" y="3711785"/>
            <a:ext cx="57731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Independent of missingness for phenotypes</a:t>
            </a:r>
          </a:p>
        </p:txBody>
      </p:sp>
    </p:spTree>
    <p:extLst>
      <p:ext uri="{BB962C8B-B14F-4D97-AF65-F5344CB8AC3E}">
        <p14:creationId xmlns:p14="http://schemas.microsoft.com/office/powerpoint/2010/main" val="21472107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F7B8-6B22-244B-B173-A78864B7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Pre-GWAS Quality Control (QC): Correlated Markers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F06E5-FFC7-7046-8E82-C83B5768A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238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If markers are in perfect LD, including both in GWAS provides no additional information</a:t>
            </a:r>
          </a:p>
          <a:p>
            <a:pPr lvl="1"/>
            <a:r>
              <a:rPr lang="en-US" dirty="0"/>
              <a:t>Pruning: Remove SNPs with </a:t>
            </a:r>
            <a:r>
              <a:rPr lang="en-US" i="1" dirty="0"/>
              <a:t>r </a:t>
            </a:r>
            <a:r>
              <a:rPr lang="en-US" dirty="0"/>
              <a:t>&gt;</a:t>
            </a:r>
            <a:r>
              <a:rPr lang="en-US" i="1" dirty="0"/>
              <a:t> </a:t>
            </a:r>
            <a:r>
              <a:rPr lang="en-US" dirty="0"/>
              <a:t>some threshold</a:t>
            </a:r>
          </a:p>
          <a:p>
            <a:pPr lvl="2"/>
            <a:r>
              <a:rPr lang="en-US" dirty="0"/>
              <a:t>PLINK keeps the SNP with the higher frequency</a:t>
            </a:r>
          </a:p>
          <a:p>
            <a:pPr lvl="2"/>
            <a:r>
              <a:rPr lang="en-US" dirty="0"/>
              <a:t>Threshold = variance inflation factor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1B71C3-8EAF-2646-A443-BFDC9F55C244}"/>
              </a:ext>
            </a:extLst>
          </p:cNvPr>
          <p:cNvSpPr txBox="1"/>
          <p:nvPr/>
        </p:nvSpPr>
        <p:spPr>
          <a:xfrm>
            <a:off x="538162" y="3816628"/>
            <a:ext cx="11489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plink --file sativas413 --</a:t>
            </a:r>
            <a:r>
              <a:rPr lang="en-US" dirty="0" err="1">
                <a:latin typeface="Courier" pitchFamily="2" charset="0"/>
              </a:rPr>
              <a:t>indep</a:t>
            </a:r>
            <a:r>
              <a:rPr lang="en-US" dirty="0">
                <a:latin typeface="Courier" pitchFamily="2" charset="0"/>
              </a:rPr>
              <a:t> 10 1 2.77 --recode --make-bed --out </a:t>
            </a:r>
            <a:r>
              <a:rPr lang="en-US" dirty="0" err="1">
                <a:latin typeface="Courier" pitchFamily="2" charset="0"/>
              </a:rPr>
              <a:t>Osativa.pruned</a:t>
            </a:r>
            <a:endParaRPr lang="en-US" dirty="0">
              <a:latin typeface="Courier" pitchFamily="2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F98931F-B174-4047-B8EC-0D784F88C839}"/>
              </a:ext>
            </a:extLst>
          </p:cNvPr>
          <p:cNvCxnSpPr/>
          <p:nvPr/>
        </p:nvCxnSpPr>
        <p:spPr>
          <a:xfrm flipV="1">
            <a:off x="2586038" y="4185960"/>
            <a:ext cx="314325" cy="60035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91EF4FA-A55E-344A-80EE-DFDD86470B6A}"/>
              </a:ext>
            </a:extLst>
          </p:cNvPr>
          <p:cNvCxnSpPr>
            <a:cxnSpLocks/>
            <a:stCxn id="11" idx="0"/>
          </p:cNvCxnSpPr>
          <p:nvPr/>
        </p:nvCxnSpPr>
        <p:spPr>
          <a:xfrm flipV="1">
            <a:off x="4402743" y="4095056"/>
            <a:ext cx="735995" cy="7936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C7AB4ED-D6AE-C547-A1F6-3B5E0B37FAD0}"/>
              </a:ext>
            </a:extLst>
          </p:cNvPr>
          <p:cNvCxnSpPr>
            <a:cxnSpLocks/>
            <a:stCxn id="15" idx="0"/>
          </p:cNvCxnSpPr>
          <p:nvPr/>
        </p:nvCxnSpPr>
        <p:spPr>
          <a:xfrm flipH="1" flipV="1">
            <a:off x="5475440" y="4135329"/>
            <a:ext cx="89096" cy="1338946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0294FAC-0966-9B4C-8BA0-21655DFC57BA}"/>
              </a:ext>
            </a:extLst>
          </p:cNvPr>
          <p:cNvCxnSpPr>
            <a:cxnSpLocks/>
          </p:cNvCxnSpPr>
          <p:nvPr/>
        </p:nvCxnSpPr>
        <p:spPr>
          <a:xfrm flipH="1" flipV="1">
            <a:off x="6007893" y="4095056"/>
            <a:ext cx="757051" cy="5991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8E04FD6-B072-CD47-BFD1-F9401B033E1A}"/>
              </a:ext>
            </a:extLst>
          </p:cNvPr>
          <p:cNvSpPr txBox="1"/>
          <p:nvPr/>
        </p:nvSpPr>
        <p:spPr>
          <a:xfrm>
            <a:off x="1546289" y="4858296"/>
            <a:ext cx="1726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PLINK formatted</a:t>
            </a:r>
          </a:p>
          <a:p>
            <a:r>
              <a:rPr lang="en-US" dirty="0"/>
              <a:t>genotypes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1B97C8-C5BE-9B43-95F5-595147D42185}"/>
              </a:ext>
            </a:extLst>
          </p:cNvPr>
          <p:cNvSpPr txBox="1"/>
          <p:nvPr/>
        </p:nvSpPr>
        <p:spPr>
          <a:xfrm>
            <a:off x="3748621" y="4888656"/>
            <a:ext cx="13082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Window to</a:t>
            </a:r>
          </a:p>
          <a:p>
            <a:r>
              <a:rPr lang="en-US" dirty="0"/>
              <a:t>calculate LD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32AD90-1821-C24E-8511-56DCFD33F2A1}"/>
              </a:ext>
            </a:extLst>
          </p:cNvPr>
          <p:cNvSpPr txBox="1"/>
          <p:nvPr/>
        </p:nvSpPr>
        <p:spPr>
          <a:xfrm>
            <a:off x="5056864" y="5474275"/>
            <a:ext cx="1015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 Size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D1E23D-7F58-3848-8F76-0CB852F42AE1}"/>
              </a:ext>
            </a:extLst>
          </p:cNvPr>
          <p:cNvSpPr txBox="1"/>
          <p:nvPr/>
        </p:nvSpPr>
        <p:spPr>
          <a:xfrm>
            <a:off x="6067477" y="4694156"/>
            <a:ext cx="1394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</a:t>
            </a:r>
          </a:p>
          <a:p>
            <a:r>
              <a:rPr lang="en-US" dirty="0"/>
              <a:t>VIF = 1/(1-r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696901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F7B8-6B22-244B-B173-A78864B7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Pre-GWAS Quality Control (QC): Missingness per individual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F06E5-FFC7-7046-8E82-C83B5768A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2383"/>
          </a:xfrm>
        </p:spPr>
        <p:txBody>
          <a:bodyPr>
            <a:normAutofit/>
          </a:bodyPr>
          <a:lstStyle/>
          <a:p>
            <a:r>
              <a:rPr lang="en-US" dirty="0"/>
              <a:t>Individuals with poor genotyping rate should be removed</a:t>
            </a:r>
          </a:p>
          <a:p>
            <a:pPr lvl="1"/>
            <a:r>
              <a:rPr lang="en-US" dirty="0"/>
              <a:t>Reject if 10-20% markers are missing for individuals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1B71C3-8EAF-2646-A443-BFDC9F55C244}"/>
              </a:ext>
            </a:extLst>
          </p:cNvPr>
          <p:cNvSpPr txBox="1"/>
          <p:nvPr/>
        </p:nvSpPr>
        <p:spPr>
          <a:xfrm>
            <a:off x="538162" y="3816628"/>
            <a:ext cx="10524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plink --file sativas413 --mind 0.1 --recode --make-bed --out </a:t>
            </a:r>
            <a:r>
              <a:rPr lang="en-US" dirty="0" err="1">
                <a:latin typeface="Courier" pitchFamily="2" charset="0"/>
              </a:rPr>
              <a:t>Osativa.pruned</a:t>
            </a:r>
            <a:endParaRPr lang="en-US" dirty="0">
              <a:latin typeface="Courier" pitchFamily="2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F98931F-B174-4047-B8EC-0D784F88C839}"/>
              </a:ext>
            </a:extLst>
          </p:cNvPr>
          <p:cNvCxnSpPr/>
          <p:nvPr/>
        </p:nvCxnSpPr>
        <p:spPr>
          <a:xfrm flipV="1">
            <a:off x="2586038" y="4185960"/>
            <a:ext cx="314325" cy="60035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91EF4FA-A55E-344A-80EE-DFDD86470B6A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5138739" y="4095056"/>
            <a:ext cx="111704" cy="7936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8E04FD6-B072-CD47-BFD1-F9401B033E1A}"/>
              </a:ext>
            </a:extLst>
          </p:cNvPr>
          <p:cNvSpPr txBox="1"/>
          <p:nvPr/>
        </p:nvSpPr>
        <p:spPr>
          <a:xfrm>
            <a:off x="1546289" y="4858296"/>
            <a:ext cx="1726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PLINK formatted</a:t>
            </a:r>
          </a:p>
          <a:p>
            <a:r>
              <a:rPr lang="en-US" dirty="0"/>
              <a:t>genotypes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1B97C8-C5BE-9B43-95F5-595147D42185}"/>
              </a:ext>
            </a:extLst>
          </p:cNvPr>
          <p:cNvSpPr txBox="1"/>
          <p:nvPr/>
        </p:nvSpPr>
        <p:spPr>
          <a:xfrm>
            <a:off x="3748621" y="4888656"/>
            <a:ext cx="3003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Proportion of markers missing</a:t>
            </a:r>
          </a:p>
        </p:txBody>
      </p:sp>
    </p:spTree>
    <p:extLst>
      <p:ext uri="{BB962C8B-B14F-4D97-AF65-F5344CB8AC3E}">
        <p14:creationId xmlns:p14="http://schemas.microsoft.com/office/powerpoint/2010/main" val="425590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F7B8-6B22-244B-B173-A78864B7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Pre-GWAS Quality Control (QC): Missingness per marker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F06E5-FFC7-7046-8E82-C83B5768A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2383"/>
          </a:xfrm>
        </p:spPr>
        <p:txBody>
          <a:bodyPr>
            <a:normAutofit/>
          </a:bodyPr>
          <a:lstStyle/>
          <a:p>
            <a:r>
              <a:rPr lang="en-US" dirty="0"/>
              <a:t>Markers with high missingness should be removed</a:t>
            </a:r>
          </a:p>
          <a:p>
            <a:pPr lvl="1"/>
            <a:r>
              <a:rPr lang="en-US" dirty="0"/>
              <a:t>Reject if 10-30% </a:t>
            </a:r>
            <a:r>
              <a:rPr lang="en-US" u="sng" dirty="0">
                <a:solidFill>
                  <a:srgbClr val="FF0000"/>
                </a:solidFill>
              </a:rPr>
              <a:t>individuals with observations </a:t>
            </a:r>
            <a:r>
              <a:rPr lang="en-US" dirty="0"/>
              <a:t>have missing data at marker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1B71C3-8EAF-2646-A443-BFDC9F55C244}"/>
              </a:ext>
            </a:extLst>
          </p:cNvPr>
          <p:cNvSpPr txBox="1"/>
          <p:nvPr/>
        </p:nvSpPr>
        <p:spPr>
          <a:xfrm>
            <a:off x="538162" y="3816628"/>
            <a:ext cx="10524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" pitchFamily="2" charset="0"/>
              </a:rPr>
              <a:t>plink --file sativas413 --</a:t>
            </a:r>
            <a:r>
              <a:rPr lang="en-US" dirty="0" err="1">
                <a:latin typeface="Courier" pitchFamily="2" charset="0"/>
              </a:rPr>
              <a:t>geno</a:t>
            </a:r>
            <a:r>
              <a:rPr lang="en-US" dirty="0">
                <a:latin typeface="Courier" pitchFamily="2" charset="0"/>
              </a:rPr>
              <a:t> 0.1 --recode --make-bed --out </a:t>
            </a:r>
            <a:r>
              <a:rPr lang="en-US" dirty="0" err="1">
                <a:latin typeface="Courier" pitchFamily="2" charset="0"/>
              </a:rPr>
              <a:t>Osativa.pruned</a:t>
            </a:r>
            <a:endParaRPr lang="en-US" dirty="0">
              <a:latin typeface="Courier" pitchFamily="2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F98931F-B174-4047-B8EC-0D784F88C839}"/>
              </a:ext>
            </a:extLst>
          </p:cNvPr>
          <p:cNvCxnSpPr/>
          <p:nvPr/>
        </p:nvCxnSpPr>
        <p:spPr>
          <a:xfrm flipV="1">
            <a:off x="2586038" y="4185960"/>
            <a:ext cx="314325" cy="600353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91EF4FA-A55E-344A-80EE-DFDD86470B6A}"/>
              </a:ext>
            </a:extLst>
          </p:cNvPr>
          <p:cNvCxnSpPr>
            <a:cxnSpLocks/>
            <a:stCxn id="11" idx="0"/>
          </p:cNvCxnSpPr>
          <p:nvPr/>
        </p:nvCxnSpPr>
        <p:spPr>
          <a:xfrm flipH="1" flipV="1">
            <a:off x="5138739" y="4095056"/>
            <a:ext cx="236834" cy="79360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8E04FD6-B072-CD47-BFD1-F9401B033E1A}"/>
              </a:ext>
            </a:extLst>
          </p:cNvPr>
          <p:cNvSpPr txBox="1"/>
          <p:nvPr/>
        </p:nvSpPr>
        <p:spPr>
          <a:xfrm>
            <a:off x="1546289" y="4858296"/>
            <a:ext cx="1726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PLINK formatted</a:t>
            </a:r>
          </a:p>
          <a:p>
            <a:r>
              <a:rPr lang="en-US" dirty="0"/>
              <a:t>genotypes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1B97C8-C5BE-9B43-95F5-595147D42185}"/>
              </a:ext>
            </a:extLst>
          </p:cNvPr>
          <p:cNvSpPr txBox="1"/>
          <p:nvPr/>
        </p:nvSpPr>
        <p:spPr>
          <a:xfrm>
            <a:off x="3748621" y="4888656"/>
            <a:ext cx="3253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Proportion of individuals missing</a:t>
            </a:r>
          </a:p>
        </p:txBody>
      </p:sp>
    </p:spTree>
    <p:extLst>
      <p:ext uri="{BB962C8B-B14F-4D97-AF65-F5344CB8AC3E}">
        <p14:creationId xmlns:p14="http://schemas.microsoft.com/office/powerpoint/2010/main" val="8068133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F7B8-6B22-244B-B173-A78864B7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Pre-GWAS Quality Control (QC): Minor allele frequency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F06E5-FFC7-7046-8E82-C83B5768A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82383"/>
          </a:xfrm>
        </p:spPr>
        <p:txBody>
          <a:bodyPr>
            <a:normAutofit/>
          </a:bodyPr>
          <a:lstStyle/>
          <a:p>
            <a:r>
              <a:rPr lang="en-US" dirty="0"/>
              <a:t>Minor allele: the allele that is present at lower frequency</a:t>
            </a:r>
          </a:p>
          <a:p>
            <a:r>
              <a:rPr lang="en-US" dirty="0"/>
              <a:t>Major allele: the allele that is present at higher frequency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1969EDF-A26E-F34F-85DD-7AB5C66832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5577741"/>
              </p:ext>
            </p:extLst>
          </p:nvPr>
        </p:nvGraphicFramePr>
        <p:xfrm>
          <a:off x="874346" y="3072480"/>
          <a:ext cx="1837436" cy="2939898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918718">
                  <a:extLst>
                    <a:ext uri="{9D8B030D-6E8A-4147-A177-3AD203B41FA5}">
                      <a16:colId xmlns:a16="http://schemas.microsoft.com/office/drawing/2014/main" val="1175838108"/>
                    </a:ext>
                  </a:extLst>
                </a:gridCol>
                <a:gridCol w="918718">
                  <a:extLst>
                    <a:ext uri="{9D8B030D-6E8A-4147-A177-3AD203B41FA5}">
                      <a16:colId xmlns:a16="http://schemas.microsoft.com/office/drawing/2014/main" val="1746195732"/>
                    </a:ext>
                  </a:extLst>
                </a:gridCol>
              </a:tblGrid>
              <a:tr h="226146">
                <a:tc>
                  <a:txBody>
                    <a:bodyPr/>
                    <a:lstStyle/>
                    <a:p>
                      <a:pPr algn="l" fontAlgn="b"/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M1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265189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Ind1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AA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5054103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Ind2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AG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379911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Ind3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AA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3397693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Ind4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AG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7157087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Ind5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GG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7496284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Ind6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AG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6280712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Ind7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GG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8586715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Ind8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AA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842526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Ind9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AG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5218026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Ind10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AA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0473034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Ind11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AG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9449731"/>
                  </a:ext>
                </a:extLst>
              </a:tr>
              <a:tr h="226146"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Ind12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300" u="none" strike="noStrike" dirty="0">
                          <a:effectLst/>
                        </a:rPr>
                        <a:t>GG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601" marR="10601" marT="10601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9840738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F61A146-5E5E-0744-885F-FF509042C136}"/>
              </a:ext>
            </a:extLst>
          </p:cNvPr>
          <p:cNvSpPr txBox="1"/>
          <p:nvPr/>
        </p:nvSpPr>
        <p:spPr>
          <a:xfrm>
            <a:off x="3077542" y="3038221"/>
            <a:ext cx="15167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A: 	13</a:t>
            </a:r>
          </a:p>
          <a:p>
            <a:r>
              <a:rPr lang="en-US" dirty="0"/>
              <a:t>G: 	11</a:t>
            </a:r>
          </a:p>
          <a:p>
            <a:r>
              <a:rPr lang="en-US" dirty="0"/>
              <a:t>No </a:t>
            </a:r>
            <a:r>
              <a:rPr lang="en-US" dirty="0" err="1"/>
              <a:t>Ind</a:t>
            </a:r>
            <a:r>
              <a:rPr lang="en-US" dirty="0"/>
              <a:t>:	12</a:t>
            </a:r>
          </a:p>
          <a:p>
            <a:r>
              <a:rPr lang="en-US" dirty="0"/>
              <a:t>MAF = 	0.46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5BCAB46-DF56-0045-8558-AE5D6A865CB2}"/>
              </a:ext>
            </a:extLst>
          </p:cNvPr>
          <p:cNvCxnSpPr/>
          <p:nvPr/>
        </p:nvCxnSpPr>
        <p:spPr>
          <a:xfrm flipH="1">
            <a:off x="4382086" y="3499886"/>
            <a:ext cx="402336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A974264-137B-1249-A91D-7E4D590144BA}"/>
              </a:ext>
            </a:extLst>
          </p:cNvPr>
          <p:cNvSpPr txBox="1"/>
          <p:nvPr/>
        </p:nvSpPr>
        <p:spPr>
          <a:xfrm>
            <a:off x="4784422" y="3323342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Minor allele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09EAA88-9D87-2E4A-B1A1-82A8246ACD9D}"/>
              </a:ext>
            </a:extLst>
          </p:cNvPr>
          <p:cNvSpPr txBox="1"/>
          <p:nvPr/>
        </p:nvSpPr>
        <p:spPr>
          <a:xfrm>
            <a:off x="6620256" y="3169920"/>
            <a:ext cx="521817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Rare causal alleles (low MAF) are difficult to recover; require large sample sizes (1K – 10K+ </a:t>
            </a:r>
            <a:r>
              <a:rPr lang="en-US" sz="2400" dirty="0" err="1"/>
              <a:t>indiv</a:t>
            </a:r>
            <a:r>
              <a:rPr lang="en-US" sz="2400" dirty="0"/>
              <a:t>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&lt; 1000 individuals: keep markers with MAF &gt; 0.05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1000+: keep markers with MAF &gt; 0.01	</a:t>
            </a:r>
          </a:p>
        </p:txBody>
      </p:sp>
    </p:spTree>
    <p:extLst>
      <p:ext uri="{BB962C8B-B14F-4D97-AF65-F5344CB8AC3E}">
        <p14:creationId xmlns:p14="http://schemas.microsoft.com/office/powerpoint/2010/main" val="6992545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F7B8-6B22-244B-B173-A78864B7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Pre-GWAS Quality Control (QC): LD thinning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99E794-3811-0A4D-A635-785513003C7D}"/>
              </a:ext>
            </a:extLst>
          </p:cNvPr>
          <p:cNvCxnSpPr>
            <a:cxnSpLocks/>
          </p:cNvCxnSpPr>
          <p:nvPr/>
        </p:nvCxnSpPr>
        <p:spPr>
          <a:xfrm>
            <a:off x="2343648" y="2588365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D35610E-B128-064D-80FA-AD64E16436FA}"/>
              </a:ext>
            </a:extLst>
          </p:cNvPr>
          <p:cNvSpPr/>
          <p:nvPr/>
        </p:nvSpPr>
        <p:spPr>
          <a:xfrm>
            <a:off x="2639483" y="2500959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958933-75CF-3F40-AE26-152AE4C541F7}"/>
              </a:ext>
            </a:extLst>
          </p:cNvPr>
          <p:cNvSpPr/>
          <p:nvPr/>
        </p:nvSpPr>
        <p:spPr>
          <a:xfrm>
            <a:off x="3925919" y="2500968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2D9EBB-4B14-FC49-B2EA-AB3684037D49}"/>
              </a:ext>
            </a:extLst>
          </p:cNvPr>
          <p:cNvSpPr/>
          <p:nvPr/>
        </p:nvSpPr>
        <p:spPr>
          <a:xfrm>
            <a:off x="4799977" y="2497612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EBEDD778-1D73-2842-A4B1-03F18B39CF3F}"/>
              </a:ext>
            </a:extLst>
          </p:cNvPr>
          <p:cNvSpPr/>
          <p:nvPr/>
        </p:nvSpPr>
        <p:spPr>
          <a:xfrm rot="10800000">
            <a:off x="2736841" y="2300941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B8FEE403-C8A3-F14B-98BF-8DD03C1B82AA}"/>
              </a:ext>
            </a:extLst>
          </p:cNvPr>
          <p:cNvSpPr/>
          <p:nvPr/>
        </p:nvSpPr>
        <p:spPr>
          <a:xfrm rot="10800000">
            <a:off x="3329509" y="2315856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65305280-F902-1143-904D-AD3F24B61DEB}"/>
              </a:ext>
            </a:extLst>
          </p:cNvPr>
          <p:cNvSpPr/>
          <p:nvPr/>
        </p:nvSpPr>
        <p:spPr>
          <a:xfrm rot="10800000">
            <a:off x="4882633" y="2275437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F8863C38-8A86-6942-A706-A36818AB9FA8}"/>
              </a:ext>
            </a:extLst>
          </p:cNvPr>
          <p:cNvSpPr/>
          <p:nvPr/>
        </p:nvSpPr>
        <p:spPr>
          <a:xfrm rot="10800000">
            <a:off x="8274699" y="2300099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AB71DB2E-419A-FB42-87F0-56EF3C18CDB7}"/>
              </a:ext>
            </a:extLst>
          </p:cNvPr>
          <p:cNvSpPr/>
          <p:nvPr/>
        </p:nvSpPr>
        <p:spPr>
          <a:xfrm rot="10800000">
            <a:off x="10609766" y="2495807"/>
            <a:ext cx="170328" cy="161365"/>
          </a:xfrm>
          <a:prstGeom prst="triangl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75C209-DD19-A744-8433-5D525AEB34F9}"/>
              </a:ext>
            </a:extLst>
          </p:cNvPr>
          <p:cNvSpPr txBox="1"/>
          <p:nvPr/>
        </p:nvSpPr>
        <p:spPr>
          <a:xfrm>
            <a:off x="11197355" y="239182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SNP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9FD8538D-AF1D-A041-A1AF-2146D9CBFA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6717868"/>
              </p:ext>
            </p:extLst>
          </p:nvPr>
        </p:nvGraphicFramePr>
        <p:xfrm>
          <a:off x="3815489" y="3573439"/>
          <a:ext cx="3934720" cy="1614245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786944">
                  <a:extLst>
                    <a:ext uri="{9D8B030D-6E8A-4147-A177-3AD203B41FA5}">
                      <a16:colId xmlns:a16="http://schemas.microsoft.com/office/drawing/2014/main" val="1496091142"/>
                    </a:ext>
                  </a:extLst>
                </a:gridCol>
                <a:gridCol w="786944">
                  <a:extLst>
                    <a:ext uri="{9D8B030D-6E8A-4147-A177-3AD203B41FA5}">
                      <a16:colId xmlns:a16="http://schemas.microsoft.com/office/drawing/2014/main" val="2911477292"/>
                    </a:ext>
                  </a:extLst>
                </a:gridCol>
                <a:gridCol w="786944">
                  <a:extLst>
                    <a:ext uri="{9D8B030D-6E8A-4147-A177-3AD203B41FA5}">
                      <a16:colId xmlns:a16="http://schemas.microsoft.com/office/drawing/2014/main" val="359782800"/>
                    </a:ext>
                  </a:extLst>
                </a:gridCol>
                <a:gridCol w="786944">
                  <a:extLst>
                    <a:ext uri="{9D8B030D-6E8A-4147-A177-3AD203B41FA5}">
                      <a16:colId xmlns:a16="http://schemas.microsoft.com/office/drawing/2014/main" val="4191709115"/>
                    </a:ext>
                  </a:extLst>
                </a:gridCol>
                <a:gridCol w="786944">
                  <a:extLst>
                    <a:ext uri="{9D8B030D-6E8A-4147-A177-3AD203B41FA5}">
                      <a16:colId xmlns:a16="http://schemas.microsoft.com/office/drawing/2014/main" val="3083555018"/>
                    </a:ext>
                  </a:extLst>
                </a:gridCol>
              </a:tblGrid>
              <a:tr h="322849">
                <a:tc>
                  <a:txBody>
                    <a:bodyPr/>
                    <a:lstStyle/>
                    <a:p>
                      <a:pPr algn="l" fontAlgn="b"/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M1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M2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M3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M4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56631"/>
                  </a:ext>
                </a:extLst>
              </a:tr>
              <a:tr h="32284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M1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0.8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5297932"/>
                  </a:ext>
                </a:extLst>
              </a:tr>
              <a:tr h="32284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M2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8849518"/>
                  </a:ext>
                </a:extLst>
              </a:tr>
              <a:tr h="32284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M3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723007"/>
                  </a:ext>
                </a:extLst>
              </a:tr>
              <a:tr h="32284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M4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0.8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1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142447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7B2BBD6D-BA4C-DB4F-AD07-34FC8F893C13}"/>
              </a:ext>
            </a:extLst>
          </p:cNvPr>
          <p:cNvSpPr txBox="1"/>
          <p:nvPr/>
        </p:nvSpPr>
        <p:spPr>
          <a:xfrm>
            <a:off x="2572576" y="1976305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9C2B330-B898-3647-94F4-FBAFFA90B307}"/>
              </a:ext>
            </a:extLst>
          </p:cNvPr>
          <p:cNvSpPr txBox="1"/>
          <p:nvPr/>
        </p:nvSpPr>
        <p:spPr>
          <a:xfrm>
            <a:off x="3165244" y="1976305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532E0C-077D-7D49-84FA-ED9DE2B181FE}"/>
              </a:ext>
            </a:extLst>
          </p:cNvPr>
          <p:cNvSpPr txBox="1"/>
          <p:nvPr/>
        </p:nvSpPr>
        <p:spPr>
          <a:xfrm>
            <a:off x="4730227" y="1976305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CF9960-0774-5444-AA9C-30753FA29276}"/>
              </a:ext>
            </a:extLst>
          </p:cNvPr>
          <p:cNvSpPr txBox="1"/>
          <p:nvPr/>
        </p:nvSpPr>
        <p:spPr>
          <a:xfrm>
            <a:off x="8110435" y="1976305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M4</a:t>
            </a:r>
          </a:p>
        </p:txBody>
      </p:sp>
    </p:spTree>
    <p:extLst>
      <p:ext uri="{BB962C8B-B14F-4D97-AF65-F5344CB8AC3E}">
        <p14:creationId xmlns:p14="http://schemas.microsoft.com/office/powerpoint/2010/main" val="32937433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3F7B8-6B22-244B-B173-A78864B7B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Pre-GWAS Quality Control (QC): LD thinning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99E794-3811-0A4D-A635-785513003C7D}"/>
              </a:ext>
            </a:extLst>
          </p:cNvPr>
          <p:cNvCxnSpPr>
            <a:cxnSpLocks/>
          </p:cNvCxnSpPr>
          <p:nvPr/>
        </p:nvCxnSpPr>
        <p:spPr>
          <a:xfrm>
            <a:off x="2343648" y="2588365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1D35610E-B128-064D-80FA-AD64E16436FA}"/>
              </a:ext>
            </a:extLst>
          </p:cNvPr>
          <p:cNvSpPr/>
          <p:nvPr/>
        </p:nvSpPr>
        <p:spPr>
          <a:xfrm>
            <a:off x="2639483" y="2500959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2958933-75CF-3F40-AE26-152AE4C541F7}"/>
              </a:ext>
            </a:extLst>
          </p:cNvPr>
          <p:cNvSpPr/>
          <p:nvPr/>
        </p:nvSpPr>
        <p:spPr>
          <a:xfrm>
            <a:off x="3925919" y="2500968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2D9EBB-4B14-FC49-B2EA-AB3684037D49}"/>
              </a:ext>
            </a:extLst>
          </p:cNvPr>
          <p:cNvSpPr/>
          <p:nvPr/>
        </p:nvSpPr>
        <p:spPr>
          <a:xfrm>
            <a:off x="4799977" y="2497612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EBEDD778-1D73-2842-A4B1-03F18B39CF3F}"/>
              </a:ext>
            </a:extLst>
          </p:cNvPr>
          <p:cNvSpPr/>
          <p:nvPr/>
        </p:nvSpPr>
        <p:spPr>
          <a:xfrm rot="10800000">
            <a:off x="2736841" y="2300941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B8FEE403-C8A3-F14B-98BF-8DD03C1B82AA}"/>
              </a:ext>
            </a:extLst>
          </p:cNvPr>
          <p:cNvSpPr/>
          <p:nvPr/>
        </p:nvSpPr>
        <p:spPr>
          <a:xfrm rot="10800000">
            <a:off x="3329509" y="2315856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riangle 18">
            <a:extLst>
              <a:ext uri="{FF2B5EF4-FFF2-40B4-BE49-F238E27FC236}">
                <a16:creationId xmlns:a16="http://schemas.microsoft.com/office/drawing/2014/main" id="{65305280-F902-1143-904D-AD3F24B61DEB}"/>
              </a:ext>
            </a:extLst>
          </p:cNvPr>
          <p:cNvSpPr/>
          <p:nvPr/>
        </p:nvSpPr>
        <p:spPr>
          <a:xfrm rot="10800000">
            <a:off x="4882633" y="2275437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riangle 19">
            <a:extLst>
              <a:ext uri="{FF2B5EF4-FFF2-40B4-BE49-F238E27FC236}">
                <a16:creationId xmlns:a16="http://schemas.microsoft.com/office/drawing/2014/main" id="{F8863C38-8A86-6942-A706-A36818AB9FA8}"/>
              </a:ext>
            </a:extLst>
          </p:cNvPr>
          <p:cNvSpPr/>
          <p:nvPr/>
        </p:nvSpPr>
        <p:spPr>
          <a:xfrm rot="10800000">
            <a:off x="8274699" y="2300099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riangle 20">
            <a:extLst>
              <a:ext uri="{FF2B5EF4-FFF2-40B4-BE49-F238E27FC236}">
                <a16:creationId xmlns:a16="http://schemas.microsoft.com/office/drawing/2014/main" id="{AB71DB2E-419A-FB42-87F0-56EF3C18CDB7}"/>
              </a:ext>
            </a:extLst>
          </p:cNvPr>
          <p:cNvSpPr/>
          <p:nvPr/>
        </p:nvSpPr>
        <p:spPr>
          <a:xfrm rot="10800000">
            <a:off x="10609766" y="2495807"/>
            <a:ext cx="170328" cy="161365"/>
          </a:xfrm>
          <a:prstGeom prst="triangl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75C209-DD19-A744-8433-5D525AEB34F9}"/>
              </a:ext>
            </a:extLst>
          </p:cNvPr>
          <p:cNvSpPr txBox="1"/>
          <p:nvPr/>
        </p:nvSpPr>
        <p:spPr>
          <a:xfrm>
            <a:off x="11197355" y="2391823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SNP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9FD8538D-AF1D-A041-A1AF-2146D9CBFAA3}"/>
              </a:ext>
            </a:extLst>
          </p:cNvPr>
          <p:cNvGraphicFramePr>
            <a:graphicFrameLocks noGrp="1"/>
          </p:cNvGraphicFramePr>
          <p:nvPr/>
        </p:nvGraphicFramePr>
        <p:xfrm>
          <a:off x="3815489" y="3573439"/>
          <a:ext cx="3934720" cy="1614245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786944">
                  <a:extLst>
                    <a:ext uri="{9D8B030D-6E8A-4147-A177-3AD203B41FA5}">
                      <a16:colId xmlns:a16="http://schemas.microsoft.com/office/drawing/2014/main" val="1496091142"/>
                    </a:ext>
                  </a:extLst>
                </a:gridCol>
                <a:gridCol w="786944">
                  <a:extLst>
                    <a:ext uri="{9D8B030D-6E8A-4147-A177-3AD203B41FA5}">
                      <a16:colId xmlns:a16="http://schemas.microsoft.com/office/drawing/2014/main" val="2911477292"/>
                    </a:ext>
                  </a:extLst>
                </a:gridCol>
                <a:gridCol w="786944">
                  <a:extLst>
                    <a:ext uri="{9D8B030D-6E8A-4147-A177-3AD203B41FA5}">
                      <a16:colId xmlns:a16="http://schemas.microsoft.com/office/drawing/2014/main" val="359782800"/>
                    </a:ext>
                  </a:extLst>
                </a:gridCol>
                <a:gridCol w="786944">
                  <a:extLst>
                    <a:ext uri="{9D8B030D-6E8A-4147-A177-3AD203B41FA5}">
                      <a16:colId xmlns:a16="http://schemas.microsoft.com/office/drawing/2014/main" val="4191709115"/>
                    </a:ext>
                  </a:extLst>
                </a:gridCol>
                <a:gridCol w="786944">
                  <a:extLst>
                    <a:ext uri="{9D8B030D-6E8A-4147-A177-3AD203B41FA5}">
                      <a16:colId xmlns:a16="http://schemas.microsoft.com/office/drawing/2014/main" val="3083555018"/>
                    </a:ext>
                  </a:extLst>
                </a:gridCol>
              </a:tblGrid>
              <a:tr h="322849">
                <a:tc>
                  <a:txBody>
                    <a:bodyPr/>
                    <a:lstStyle/>
                    <a:p>
                      <a:pPr algn="l" fontAlgn="b"/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M1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M2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M3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M4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1256631"/>
                  </a:ext>
                </a:extLst>
              </a:tr>
              <a:tr h="32284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M1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0.8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5297932"/>
                  </a:ext>
                </a:extLst>
              </a:tr>
              <a:tr h="32284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M2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8849518"/>
                  </a:ext>
                </a:extLst>
              </a:tr>
              <a:tr h="32284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M3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2723007"/>
                  </a:ext>
                </a:extLst>
              </a:tr>
              <a:tr h="322849">
                <a:tc>
                  <a:txBody>
                    <a:bodyPr/>
                    <a:lstStyle/>
                    <a:p>
                      <a:pPr algn="l" fontAlgn="b"/>
                      <a:r>
                        <a:rPr lang="en-US" sz="1900" u="none" strike="noStrike" dirty="0">
                          <a:effectLst/>
                        </a:rPr>
                        <a:t>M4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0.8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>
                          <a:effectLst/>
                        </a:rPr>
                        <a:t>1</a:t>
                      </a:r>
                      <a:endParaRPr lang="en-US" sz="1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900" u="none" strike="noStrike" dirty="0">
                          <a:effectLst/>
                        </a:rPr>
                        <a:t>1</a:t>
                      </a:r>
                      <a:endParaRPr lang="en-US" sz="1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5134" marR="15134" marT="15134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142447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7B2BBD6D-BA4C-DB4F-AD07-34FC8F893C13}"/>
              </a:ext>
            </a:extLst>
          </p:cNvPr>
          <p:cNvSpPr txBox="1"/>
          <p:nvPr/>
        </p:nvSpPr>
        <p:spPr>
          <a:xfrm>
            <a:off x="2572576" y="1976305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9C2B330-B898-3647-94F4-FBAFFA90B307}"/>
              </a:ext>
            </a:extLst>
          </p:cNvPr>
          <p:cNvSpPr txBox="1"/>
          <p:nvPr/>
        </p:nvSpPr>
        <p:spPr>
          <a:xfrm>
            <a:off x="3165244" y="1976305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F532E0C-077D-7D49-84FA-ED9DE2B181FE}"/>
              </a:ext>
            </a:extLst>
          </p:cNvPr>
          <p:cNvSpPr txBox="1"/>
          <p:nvPr/>
        </p:nvSpPr>
        <p:spPr>
          <a:xfrm>
            <a:off x="4730227" y="1976305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CF9960-0774-5444-AA9C-30753FA29276}"/>
              </a:ext>
            </a:extLst>
          </p:cNvPr>
          <p:cNvSpPr txBox="1"/>
          <p:nvPr/>
        </p:nvSpPr>
        <p:spPr>
          <a:xfrm>
            <a:off x="8110435" y="1976305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A34F9E-A844-9240-8F07-FB14B1B9497F}"/>
              </a:ext>
            </a:extLst>
          </p:cNvPr>
          <p:cNvSpPr txBox="1"/>
          <p:nvPr/>
        </p:nvSpPr>
        <p:spPr>
          <a:xfrm>
            <a:off x="3661460" y="5820394"/>
            <a:ext cx="45763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Is it worth fitting all markers?</a:t>
            </a:r>
          </a:p>
        </p:txBody>
      </p:sp>
    </p:spTree>
    <p:extLst>
      <p:ext uri="{BB962C8B-B14F-4D97-AF65-F5344CB8AC3E}">
        <p14:creationId xmlns:p14="http://schemas.microsoft.com/office/powerpoint/2010/main" val="29391949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93B8BCC-93BA-454E-A821-E0F6ED0CB058}"/>
              </a:ext>
            </a:extLst>
          </p:cNvPr>
          <p:cNvSpPr txBox="1"/>
          <p:nvPr/>
        </p:nvSpPr>
        <p:spPr>
          <a:xfrm>
            <a:off x="4857009" y="1911927"/>
            <a:ext cx="56645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</a:rPr>
              <a:t>Questions??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26E8F6-FC54-1C42-9738-BEF0CC8E59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1" y="2282245"/>
            <a:ext cx="3858140" cy="4575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620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A99DF-0FFD-ED4A-A829-52C62A6C9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The mutations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CD9DB86-86CB-7D41-BFEF-9970C262FD4F}"/>
              </a:ext>
            </a:extLst>
          </p:cNvPr>
          <p:cNvCxnSpPr>
            <a:cxnSpLocks/>
          </p:cNvCxnSpPr>
          <p:nvPr/>
        </p:nvCxnSpPr>
        <p:spPr>
          <a:xfrm>
            <a:off x="900954" y="1966632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4C1A9BB-80C9-F745-8890-7E2509B6F294}"/>
              </a:ext>
            </a:extLst>
          </p:cNvPr>
          <p:cNvSpPr/>
          <p:nvPr/>
        </p:nvSpPr>
        <p:spPr>
          <a:xfrm>
            <a:off x="1196789" y="1879226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BC0DEC-7DFA-2540-B598-ABB1FD64BED0}"/>
              </a:ext>
            </a:extLst>
          </p:cNvPr>
          <p:cNvSpPr/>
          <p:nvPr/>
        </p:nvSpPr>
        <p:spPr>
          <a:xfrm>
            <a:off x="2483225" y="1879235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C4D867-65F6-4F48-92A5-34AA85AEB724}"/>
              </a:ext>
            </a:extLst>
          </p:cNvPr>
          <p:cNvSpPr/>
          <p:nvPr/>
        </p:nvSpPr>
        <p:spPr>
          <a:xfrm>
            <a:off x="3357283" y="1875879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01E21B-B56C-5C43-8C54-3FA7A1A63646}"/>
              </a:ext>
            </a:extLst>
          </p:cNvPr>
          <p:cNvSpPr txBox="1"/>
          <p:nvPr/>
        </p:nvSpPr>
        <p:spPr>
          <a:xfrm>
            <a:off x="94642" y="1781966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Ind</a:t>
            </a:r>
            <a:r>
              <a:rPr lang="en-US" b="1" dirty="0"/>
              <a:t> 1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C83DA3D1-B697-5D45-ABB1-DEBF677C7666}"/>
              </a:ext>
            </a:extLst>
          </p:cNvPr>
          <p:cNvSpPr/>
          <p:nvPr/>
        </p:nvSpPr>
        <p:spPr>
          <a:xfrm rot="10800000">
            <a:off x="1294147" y="1679208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FED40806-6916-4F48-B095-90DFCFB15260}"/>
              </a:ext>
            </a:extLst>
          </p:cNvPr>
          <p:cNvSpPr/>
          <p:nvPr/>
        </p:nvSpPr>
        <p:spPr>
          <a:xfrm rot="10800000">
            <a:off x="1886815" y="1694123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8EEC98FA-D004-7B43-9DC7-80E25764354E}"/>
              </a:ext>
            </a:extLst>
          </p:cNvPr>
          <p:cNvSpPr/>
          <p:nvPr/>
        </p:nvSpPr>
        <p:spPr>
          <a:xfrm rot="10800000">
            <a:off x="3439939" y="1653704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D0258A9B-B36C-C74C-A639-D3B7D766AE34}"/>
              </a:ext>
            </a:extLst>
          </p:cNvPr>
          <p:cNvSpPr/>
          <p:nvPr/>
        </p:nvSpPr>
        <p:spPr>
          <a:xfrm rot="10800000">
            <a:off x="6832005" y="1678366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F39C3CB-32E6-EA48-9066-966EE6BAC475}"/>
              </a:ext>
            </a:extLst>
          </p:cNvPr>
          <p:cNvCxnSpPr>
            <a:cxnSpLocks/>
          </p:cNvCxnSpPr>
          <p:nvPr/>
        </p:nvCxnSpPr>
        <p:spPr>
          <a:xfrm>
            <a:off x="900954" y="2888513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0DCF895-0B2D-3C4B-86CF-AFEF502A1747}"/>
              </a:ext>
            </a:extLst>
          </p:cNvPr>
          <p:cNvSpPr/>
          <p:nvPr/>
        </p:nvSpPr>
        <p:spPr>
          <a:xfrm>
            <a:off x="1196789" y="2801107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50EC8CC-DC50-A242-AF54-2830137002FB}"/>
              </a:ext>
            </a:extLst>
          </p:cNvPr>
          <p:cNvSpPr/>
          <p:nvPr/>
        </p:nvSpPr>
        <p:spPr>
          <a:xfrm>
            <a:off x="2483225" y="2801116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A4EF0F-8A09-534D-A29E-EB7665119CD7}"/>
              </a:ext>
            </a:extLst>
          </p:cNvPr>
          <p:cNvSpPr/>
          <p:nvPr/>
        </p:nvSpPr>
        <p:spPr>
          <a:xfrm>
            <a:off x="3357283" y="2797760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3C302825-BA9D-1845-9B83-201E66144781}"/>
              </a:ext>
            </a:extLst>
          </p:cNvPr>
          <p:cNvSpPr/>
          <p:nvPr/>
        </p:nvSpPr>
        <p:spPr>
          <a:xfrm rot="10800000">
            <a:off x="1294147" y="2601089"/>
            <a:ext cx="170328" cy="161365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>
            <a:extLst>
              <a:ext uri="{FF2B5EF4-FFF2-40B4-BE49-F238E27FC236}">
                <a16:creationId xmlns:a16="http://schemas.microsoft.com/office/drawing/2014/main" id="{B887EEE6-C67A-034C-83C8-1D7136236C61}"/>
              </a:ext>
            </a:extLst>
          </p:cNvPr>
          <p:cNvSpPr/>
          <p:nvPr/>
        </p:nvSpPr>
        <p:spPr>
          <a:xfrm rot="10800000">
            <a:off x="1886815" y="2616004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>
            <a:extLst>
              <a:ext uri="{FF2B5EF4-FFF2-40B4-BE49-F238E27FC236}">
                <a16:creationId xmlns:a16="http://schemas.microsoft.com/office/drawing/2014/main" id="{A2D1454D-645C-AF4C-9928-F9B9EFC85706}"/>
              </a:ext>
            </a:extLst>
          </p:cNvPr>
          <p:cNvSpPr/>
          <p:nvPr/>
        </p:nvSpPr>
        <p:spPr>
          <a:xfrm rot="10800000">
            <a:off x="3439939" y="2575585"/>
            <a:ext cx="170328" cy="161365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>
            <a:extLst>
              <a:ext uri="{FF2B5EF4-FFF2-40B4-BE49-F238E27FC236}">
                <a16:creationId xmlns:a16="http://schemas.microsoft.com/office/drawing/2014/main" id="{191AF514-30D2-694A-9904-538E51A96D35}"/>
              </a:ext>
            </a:extLst>
          </p:cNvPr>
          <p:cNvSpPr/>
          <p:nvPr/>
        </p:nvSpPr>
        <p:spPr>
          <a:xfrm rot="10800000">
            <a:off x="6832005" y="2600247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323D22E-0287-A044-9BE0-F7A721A55EC3}"/>
              </a:ext>
            </a:extLst>
          </p:cNvPr>
          <p:cNvCxnSpPr>
            <a:cxnSpLocks/>
          </p:cNvCxnSpPr>
          <p:nvPr/>
        </p:nvCxnSpPr>
        <p:spPr>
          <a:xfrm>
            <a:off x="900954" y="3854520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6E68BE2-9160-4A40-866E-AE718DD6347A}"/>
              </a:ext>
            </a:extLst>
          </p:cNvPr>
          <p:cNvSpPr/>
          <p:nvPr/>
        </p:nvSpPr>
        <p:spPr>
          <a:xfrm>
            <a:off x="1196789" y="3767114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E635DA4-FBDA-E347-B090-09A282559A45}"/>
              </a:ext>
            </a:extLst>
          </p:cNvPr>
          <p:cNvSpPr/>
          <p:nvPr/>
        </p:nvSpPr>
        <p:spPr>
          <a:xfrm>
            <a:off x="2483225" y="3767123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DED4E48-9E0F-AB4E-A841-F301B5CE114D}"/>
              </a:ext>
            </a:extLst>
          </p:cNvPr>
          <p:cNvSpPr/>
          <p:nvPr/>
        </p:nvSpPr>
        <p:spPr>
          <a:xfrm>
            <a:off x="3357283" y="3763767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BFFC6244-8021-7748-983A-3835469BB00D}"/>
              </a:ext>
            </a:extLst>
          </p:cNvPr>
          <p:cNvSpPr/>
          <p:nvPr/>
        </p:nvSpPr>
        <p:spPr>
          <a:xfrm rot="10800000">
            <a:off x="1294147" y="3567096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8A508672-D3D6-EC48-AB75-EDEDA855104B}"/>
              </a:ext>
            </a:extLst>
          </p:cNvPr>
          <p:cNvSpPr/>
          <p:nvPr/>
        </p:nvSpPr>
        <p:spPr>
          <a:xfrm rot="10800000">
            <a:off x="1886815" y="3582011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B3649AF0-8948-5449-9A1F-7E14B807FF0E}"/>
              </a:ext>
            </a:extLst>
          </p:cNvPr>
          <p:cNvSpPr/>
          <p:nvPr/>
        </p:nvSpPr>
        <p:spPr>
          <a:xfrm rot="10800000">
            <a:off x="3439939" y="3541592"/>
            <a:ext cx="170328" cy="161365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D5DCA8A6-93EF-C84B-8C21-4F9536548FD3}"/>
              </a:ext>
            </a:extLst>
          </p:cNvPr>
          <p:cNvSpPr/>
          <p:nvPr/>
        </p:nvSpPr>
        <p:spPr>
          <a:xfrm rot="10800000">
            <a:off x="6832005" y="3566254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BFCF9BB-E5B0-0145-A7F5-8B5AA3E9867C}"/>
              </a:ext>
            </a:extLst>
          </p:cNvPr>
          <p:cNvCxnSpPr>
            <a:cxnSpLocks/>
          </p:cNvCxnSpPr>
          <p:nvPr/>
        </p:nvCxnSpPr>
        <p:spPr>
          <a:xfrm>
            <a:off x="900954" y="4877477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97357734-A379-D74F-B20B-028B0C29E052}"/>
              </a:ext>
            </a:extLst>
          </p:cNvPr>
          <p:cNvSpPr/>
          <p:nvPr/>
        </p:nvSpPr>
        <p:spPr>
          <a:xfrm>
            <a:off x="1196789" y="4790071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9961966-AB9D-6C49-904D-5AFAE61F84A2}"/>
              </a:ext>
            </a:extLst>
          </p:cNvPr>
          <p:cNvSpPr/>
          <p:nvPr/>
        </p:nvSpPr>
        <p:spPr>
          <a:xfrm>
            <a:off x="2483225" y="4790080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75765A5-0333-454A-B961-7FB58D6F2254}"/>
              </a:ext>
            </a:extLst>
          </p:cNvPr>
          <p:cNvSpPr/>
          <p:nvPr/>
        </p:nvSpPr>
        <p:spPr>
          <a:xfrm>
            <a:off x="3357283" y="4786724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6F42D9DE-7B59-2D44-BF0F-E1493F4A9587}"/>
              </a:ext>
            </a:extLst>
          </p:cNvPr>
          <p:cNvSpPr/>
          <p:nvPr/>
        </p:nvSpPr>
        <p:spPr>
          <a:xfrm rot="10800000">
            <a:off x="1294147" y="4590053"/>
            <a:ext cx="170328" cy="161365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>
            <a:extLst>
              <a:ext uri="{FF2B5EF4-FFF2-40B4-BE49-F238E27FC236}">
                <a16:creationId xmlns:a16="http://schemas.microsoft.com/office/drawing/2014/main" id="{7C459A73-1471-764E-BCB0-7B9253F96B9F}"/>
              </a:ext>
            </a:extLst>
          </p:cNvPr>
          <p:cNvSpPr/>
          <p:nvPr/>
        </p:nvSpPr>
        <p:spPr>
          <a:xfrm rot="10800000">
            <a:off x="1886815" y="4604968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CCFDE86D-82B4-3E44-8F7E-7833016C08D0}"/>
              </a:ext>
            </a:extLst>
          </p:cNvPr>
          <p:cNvSpPr/>
          <p:nvPr/>
        </p:nvSpPr>
        <p:spPr>
          <a:xfrm rot="10800000">
            <a:off x="3439939" y="4564549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riangle 40">
            <a:extLst>
              <a:ext uri="{FF2B5EF4-FFF2-40B4-BE49-F238E27FC236}">
                <a16:creationId xmlns:a16="http://schemas.microsoft.com/office/drawing/2014/main" id="{A23FAF70-C446-0343-B287-A09D05E4198E}"/>
              </a:ext>
            </a:extLst>
          </p:cNvPr>
          <p:cNvSpPr/>
          <p:nvPr/>
        </p:nvSpPr>
        <p:spPr>
          <a:xfrm rot="10800000">
            <a:off x="6832005" y="4589211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38A3089-5F77-9947-BB96-2AE9F3736CC2}"/>
              </a:ext>
            </a:extLst>
          </p:cNvPr>
          <p:cNvSpPr txBox="1"/>
          <p:nvPr/>
        </p:nvSpPr>
        <p:spPr>
          <a:xfrm>
            <a:off x="85163" y="2621649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Ind</a:t>
            </a:r>
            <a:r>
              <a:rPr lang="en-US" b="1" dirty="0"/>
              <a:t> 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B060A6-11D9-0B40-AE9C-64D143748429}"/>
              </a:ext>
            </a:extLst>
          </p:cNvPr>
          <p:cNvSpPr txBox="1"/>
          <p:nvPr/>
        </p:nvSpPr>
        <p:spPr>
          <a:xfrm>
            <a:off x="98610" y="3647213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Ind</a:t>
            </a:r>
            <a:r>
              <a:rPr lang="en-US" b="1" dirty="0"/>
              <a:t> 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805A6C-3345-4E4B-A764-17B8D4DF2ACE}"/>
              </a:ext>
            </a:extLst>
          </p:cNvPr>
          <p:cNvSpPr txBox="1"/>
          <p:nvPr/>
        </p:nvSpPr>
        <p:spPr>
          <a:xfrm>
            <a:off x="89131" y="4675154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Ind</a:t>
            </a:r>
            <a:r>
              <a:rPr lang="en-US" b="1" dirty="0"/>
              <a:t> 4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5A1E0D5-F878-4445-BE39-3AAB19772F77}"/>
              </a:ext>
            </a:extLst>
          </p:cNvPr>
          <p:cNvSpPr/>
          <p:nvPr/>
        </p:nvSpPr>
        <p:spPr>
          <a:xfrm>
            <a:off x="4325471" y="2797760"/>
            <a:ext cx="730623" cy="1852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24C1A19-9138-8446-BA32-2C0CD12CB0F5}"/>
              </a:ext>
            </a:extLst>
          </p:cNvPr>
          <p:cNvSpPr/>
          <p:nvPr/>
        </p:nvSpPr>
        <p:spPr>
          <a:xfrm>
            <a:off x="4325471" y="3760285"/>
            <a:ext cx="730623" cy="1852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A6FEBB68-6443-044F-A587-33D13DBEAFD2}"/>
              </a:ext>
            </a:extLst>
          </p:cNvPr>
          <p:cNvSpPr/>
          <p:nvPr/>
        </p:nvSpPr>
        <p:spPr>
          <a:xfrm rot="10800000">
            <a:off x="10812930" y="2128235"/>
            <a:ext cx="170328" cy="161365"/>
          </a:xfrm>
          <a:prstGeom prst="triangl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6CD46E7-7A26-1B45-848F-E5367EF3838B}"/>
              </a:ext>
            </a:extLst>
          </p:cNvPr>
          <p:cNvSpPr txBox="1"/>
          <p:nvPr/>
        </p:nvSpPr>
        <p:spPr>
          <a:xfrm>
            <a:off x="11400519" y="202425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SNP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E6AA515-90D0-A74D-9859-77AB8947EFD1}"/>
              </a:ext>
            </a:extLst>
          </p:cNvPr>
          <p:cNvSpPr/>
          <p:nvPr/>
        </p:nvSpPr>
        <p:spPr>
          <a:xfrm>
            <a:off x="10252635" y="2600247"/>
            <a:ext cx="730623" cy="1852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22A7F2-6096-DF49-BECB-A8F7AB2A5E96}"/>
              </a:ext>
            </a:extLst>
          </p:cNvPr>
          <p:cNvSpPr txBox="1"/>
          <p:nvPr/>
        </p:nvSpPr>
        <p:spPr>
          <a:xfrm>
            <a:off x="11114960" y="2508230"/>
            <a:ext cx="11405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Deletion</a:t>
            </a:r>
          </a:p>
          <a:p>
            <a:pPr algn="ctr"/>
            <a:r>
              <a:rPr lang="en-US" b="1" dirty="0"/>
              <a:t>(causal </a:t>
            </a:r>
          </a:p>
          <a:p>
            <a:pPr algn="ctr"/>
            <a:r>
              <a:rPr lang="en-US" b="1" dirty="0"/>
              <a:t>mutation)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930993D9-1B1C-184F-9739-A6F0DB7DFC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62" b="21217"/>
          <a:stretch/>
        </p:blipFill>
        <p:spPr>
          <a:xfrm>
            <a:off x="8349706" y="1397391"/>
            <a:ext cx="1270000" cy="98605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3D7DAF78-27CB-694B-B64C-F5BCEF4288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62" b="21217"/>
          <a:stretch/>
        </p:blipFill>
        <p:spPr>
          <a:xfrm>
            <a:off x="8587019" y="2383451"/>
            <a:ext cx="795374" cy="6175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910C5D08-4D0D-2B4A-A343-94D911288C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62" b="21217"/>
          <a:stretch/>
        </p:blipFill>
        <p:spPr>
          <a:xfrm>
            <a:off x="8628026" y="3398997"/>
            <a:ext cx="713361" cy="553871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5B444B6-F13D-D643-87A3-89E1E4C7B7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62" b="21217"/>
          <a:stretch/>
        </p:blipFill>
        <p:spPr>
          <a:xfrm>
            <a:off x="8291685" y="4384447"/>
            <a:ext cx="1386043" cy="1076158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3544AA27-385D-7D40-B1D3-FE472DD4B4FE}"/>
              </a:ext>
            </a:extLst>
          </p:cNvPr>
          <p:cNvSpPr txBox="1"/>
          <p:nvPr/>
        </p:nvSpPr>
        <p:spPr>
          <a:xfrm>
            <a:off x="715567" y="5728616"/>
            <a:ext cx="106382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Cannot consider deletion in linear model, only SNPs (</a:t>
            </a:r>
            <a:r>
              <a:rPr lang="en-US" sz="3200" b="1" dirty="0" err="1"/>
              <a:t>biallelic</a:t>
            </a:r>
            <a:r>
              <a:rPr lang="en-US" sz="32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62075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A99DF-0FFD-ED4A-A829-52C62A6C9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The mutations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CD9DB86-86CB-7D41-BFEF-9970C262FD4F}"/>
              </a:ext>
            </a:extLst>
          </p:cNvPr>
          <p:cNvCxnSpPr>
            <a:cxnSpLocks/>
          </p:cNvCxnSpPr>
          <p:nvPr/>
        </p:nvCxnSpPr>
        <p:spPr>
          <a:xfrm>
            <a:off x="900954" y="1966632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34C1A9BB-80C9-F745-8890-7E2509B6F294}"/>
              </a:ext>
            </a:extLst>
          </p:cNvPr>
          <p:cNvSpPr/>
          <p:nvPr/>
        </p:nvSpPr>
        <p:spPr>
          <a:xfrm>
            <a:off x="1196789" y="1879226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BC0DEC-7DFA-2540-B598-ABB1FD64BED0}"/>
              </a:ext>
            </a:extLst>
          </p:cNvPr>
          <p:cNvSpPr/>
          <p:nvPr/>
        </p:nvSpPr>
        <p:spPr>
          <a:xfrm>
            <a:off x="2483225" y="1879235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DC4D867-65F6-4F48-92A5-34AA85AEB724}"/>
              </a:ext>
            </a:extLst>
          </p:cNvPr>
          <p:cNvSpPr/>
          <p:nvPr/>
        </p:nvSpPr>
        <p:spPr>
          <a:xfrm>
            <a:off x="3357283" y="1875879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01E21B-B56C-5C43-8C54-3FA7A1A63646}"/>
              </a:ext>
            </a:extLst>
          </p:cNvPr>
          <p:cNvSpPr txBox="1"/>
          <p:nvPr/>
        </p:nvSpPr>
        <p:spPr>
          <a:xfrm>
            <a:off x="94642" y="1781966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Ind</a:t>
            </a:r>
            <a:r>
              <a:rPr lang="en-US" b="1" dirty="0"/>
              <a:t> 1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C83DA3D1-B697-5D45-ABB1-DEBF677C7666}"/>
              </a:ext>
            </a:extLst>
          </p:cNvPr>
          <p:cNvSpPr/>
          <p:nvPr/>
        </p:nvSpPr>
        <p:spPr>
          <a:xfrm rot="10800000">
            <a:off x="1294147" y="1679208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riangle 13">
            <a:extLst>
              <a:ext uri="{FF2B5EF4-FFF2-40B4-BE49-F238E27FC236}">
                <a16:creationId xmlns:a16="http://schemas.microsoft.com/office/drawing/2014/main" id="{FED40806-6916-4F48-B095-90DFCFB15260}"/>
              </a:ext>
            </a:extLst>
          </p:cNvPr>
          <p:cNvSpPr/>
          <p:nvPr/>
        </p:nvSpPr>
        <p:spPr>
          <a:xfrm rot="10800000">
            <a:off x="1886815" y="1694123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riangle 14">
            <a:extLst>
              <a:ext uri="{FF2B5EF4-FFF2-40B4-BE49-F238E27FC236}">
                <a16:creationId xmlns:a16="http://schemas.microsoft.com/office/drawing/2014/main" id="{8EEC98FA-D004-7B43-9DC7-80E25764354E}"/>
              </a:ext>
            </a:extLst>
          </p:cNvPr>
          <p:cNvSpPr/>
          <p:nvPr/>
        </p:nvSpPr>
        <p:spPr>
          <a:xfrm rot="10800000">
            <a:off x="3439939" y="1653704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riangle 15">
            <a:extLst>
              <a:ext uri="{FF2B5EF4-FFF2-40B4-BE49-F238E27FC236}">
                <a16:creationId xmlns:a16="http://schemas.microsoft.com/office/drawing/2014/main" id="{D0258A9B-B36C-C74C-A639-D3B7D766AE34}"/>
              </a:ext>
            </a:extLst>
          </p:cNvPr>
          <p:cNvSpPr/>
          <p:nvPr/>
        </p:nvSpPr>
        <p:spPr>
          <a:xfrm rot="10800000">
            <a:off x="6832005" y="1678366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F39C3CB-32E6-EA48-9066-966EE6BAC475}"/>
              </a:ext>
            </a:extLst>
          </p:cNvPr>
          <p:cNvCxnSpPr>
            <a:cxnSpLocks/>
          </p:cNvCxnSpPr>
          <p:nvPr/>
        </p:nvCxnSpPr>
        <p:spPr>
          <a:xfrm>
            <a:off x="900954" y="2888513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0DCF895-0B2D-3C4B-86CF-AFEF502A1747}"/>
              </a:ext>
            </a:extLst>
          </p:cNvPr>
          <p:cNvSpPr/>
          <p:nvPr/>
        </p:nvSpPr>
        <p:spPr>
          <a:xfrm>
            <a:off x="1196789" y="2801107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50EC8CC-DC50-A242-AF54-2830137002FB}"/>
              </a:ext>
            </a:extLst>
          </p:cNvPr>
          <p:cNvSpPr/>
          <p:nvPr/>
        </p:nvSpPr>
        <p:spPr>
          <a:xfrm>
            <a:off x="2483225" y="2801116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DA4EF0F-8A09-534D-A29E-EB7665119CD7}"/>
              </a:ext>
            </a:extLst>
          </p:cNvPr>
          <p:cNvSpPr/>
          <p:nvPr/>
        </p:nvSpPr>
        <p:spPr>
          <a:xfrm>
            <a:off x="3357283" y="2797760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riangle 21">
            <a:extLst>
              <a:ext uri="{FF2B5EF4-FFF2-40B4-BE49-F238E27FC236}">
                <a16:creationId xmlns:a16="http://schemas.microsoft.com/office/drawing/2014/main" id="{3C302825-BA9D-1845-9B83-201E66144781}"/>
              </a:ext>
            </a:extLst>
          </p:cNvPr>
          <p:cNvSpPr/>
          <p:nvPr/>
        </p:nvSpPr>
        <p:spPr>
          <a:xfrm rot="10800000">
            <a:off x="1294147" y="2601089"/>
            <a:ext cx="170328" cy="161365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riangle 22">
            <a:extLst>
              <a:ext uri="{FF2B5EF4-FFF2-40B4-BE49-F238E27FC236}">
                <a16:creationId xmlns:a16="http://schemas.microsoft.com/office/drawing/2014/main" id="{B887EEE6-C67A-034C-83C8-1D7136236C61}"/>
              </a:ext>
            </a:extLst>
          </p:cNvPr>
          <p:cNvSpPr/>
          <p:nvPr/>
        </p:nvSpPr>
        <p:spPr>
          <a:xfrm rot="10800000">
            <a:off x="1886815" y="2616004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riangle 23">
            <a:extLst>
              <a:ext uri="{FF2B5EF4-FFF2-40B4-BE49-F238E27FC236}">
                <a16:creationId xmlns:a16="http://schemas.microsoft.com/office/drawing/2014/main" id="{A2D1454D-645C-AF4C-9928-F9B9EFC85706}"/>
              </a:ext>
            </a:extLst>
          </p:cNvPr>
          <p:cNvSpPr/>
          <p:nvPr/>
        </p:nvSpPr>
        <p:spPr>
          <a:xfrm rot="10800000">
            <a:off x="3439939" y="2575585"/>
            <a:ext cx="170328" cy="161365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riangle 24">
            <a:extLst>
              <a:ext uri="{FF2B5EF4-FFF2-40B4-BE49-F238E27FC236}">
                <a16:creationId xmlns:a16="http://schemas.microsoft.com/office/drawing/2014/main" id="{191AF514-30D2-694A-9904-538E51A96D35}"/>
              </a:ext>
            </a:extLst>
          </p:cNvPr>
          <p:cNvSpPr/>
          <p:nvPr/>
        </p:nvSpPr>
        <p:spPr>
          <a:xfrm rot="10800000">
            <a:off x="6832005" y="2600247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1323D22E-0287-A044-9BE0-F7A721A55EC3}"/>
              </a:ext>
            </a:extLst>
          </p:cNvPr>
          <p:cNvCxnSpPr>
            <a:cxnSpLocks/>
          </p:cNvCxnSpPr>
          <p:nvPr/>
        </p:nvCxnSpPr>
        <p:spPr>
          <a:xfrm>
            <a:off x="900954" y="3854520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6E68BE2-9160-4A40-866E-AE718DD6347A}"/>
              </a:ext>
            </a:extLst>
          </p:cNvPr>
          <p:cNvSpPr/>
          <p:nvPr/>
        </p:nvSpPr>
        <p:spPr>
          <a:xfrm>
            <a:off x="1196789" y="3767114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E635DA4-FBDA-E347-B090-09A282559A45}"/>
              </a:ext>
            </a:extLst>
          </p:cNvPr>
          <p:cNvSpPr/>
          <p:nvPr/>
        </p:nvSpPr>
        <p:spPr>
          <a:xfrm>
            <a:off x="2483225" y="3767123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DED4E48-9E0F-AB4E-A841-F301B5CE114D}"/>
              </a:ext>
            </a:extLst>
          </p:cNvPr>
          <p:cNvSpPr/>
          <p:nvPr/>
        </p:nvSpPr>
        <p:spPr>
          <a:xfrm>
            <a:off x="3357283" y="3763767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riangle 29">
            <a:extLst>
              <a:ext uri="{FF2B5EF4-FFF2-40B4-BE49-F238E27FC236}">
                <a16:creationId xmlns:a16="http://schemas.microsoft.com/office/drawing/2014/main" id="{BFFC6244-8021-7748-983A-3835469BB00D}"/>
              </a:ext>
            </a:extLst>
          </p:cNvPr>
          <p:cNvSpPr/>
          <p:nvPr/>
        </p:nvSpPr>
        <p:spPr>
          <a:xfrm rot="10800000">
            <a:off x="1294147" y="3567096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riangle 30">
            <a:extLst>
              <a:ext uri="{FF2B5EF4-FFF2-40B4-BE49-F238E27FC236}">
                <a16:creationId xmlns:a16="http://schemas.microsoft.com/office/drawing/2014/main" id="{8A508672-D3D6-EC48-AB75-EDEDA855104B}"/>
              </a:ext>
            </a:extLst>
          </p:cNvPr>
          <p:cNvSpPr/>
          <p:nvPr/>
        </p:nvSpPr>
        <p:spPr>
          <a:xfrm rot="10800000">
            <a:off x="1886815" y="3582011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riangle 31">
            <a:extLst>
              <a:ext uri="{FF2B5EF4-FFF2-40B4-BE49-F238E27FC236}">
                <a16:creationId xmlns:a16="http://schemas.microsoft.com/office/drawing/2014/main" id="{B3649AF0-8948-5449-9A1F-7E14B807FF0E}"/>
              </a:ext>
            </a:extLst>
          </p:cNvPr>
          <p:cNvSpPr/>
          <p:nvPr/>
        </p:nvSpPr>
        <p:spPr>
          <a:xfrm rot="10800000">
            <a:off x="3439939" y="3541592"/>
            <a:ext cx="170328" cy="161365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riangle 32">
            <a:extLst>
              <a:ext uri="{FF2B5EF4-FFF2-40B4-BE49-F238E27FC236}">
                <a16:creationId xmlns:a16="http://schemas.microsoft.com/office/drawing/2014/main" id="{D5DCA8A6-93EF-C84B-8C21-4F9536548FD3}"/>
              </a:ext>
            </a:extLst>
          </p:cNvPr>
          <p:cNvSpPr/>
          <p:nvPr/>
        </p:nvSpPr>
        <p:spPr>
          <a:xfrm rot="10800000">
            <a:off x="6832005" y="3566254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BFCF9BB-E5B0-0145-A7F5-8B5AA3E9867C}"/>
              </a:ext>
            </a:extLst>
          </p:cNvPr>
          <p:cNvCxnSpPr>
            <a:cxnSpLocks/>
          </p:cNvCxnSpPr>
          <p:nvPr/>
        </p:nvCxnSpPr>
        <p:spPr>
          <a:xfrm>
            <a:off x="900954" y="4877477"/>
            <a:ext cx="709090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97357734-A379-D74F-B20B-028B0C29E052}"/>
              </a:ext>
            </a:extLst>
          </p:cNvPr>
          <p:cNvSpPr/>
          <p:nvPr/>
        </p:nvSpPr>
        <p:spPr>
          <a:xfrm>
            <a:off x="1196789" y="4790071"/>
            <a:ext cx="1021977" cy="1748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9961966-AB9D-6C49-904D-5AFAE61F84A2}"/>
              </a:ext>
            </a:extLst>
          </p:cNvPr>
          <p:cNvSpPr/>
          <p:nvPr/>
        </p:nvSpPr>
        <p:spPr>
          <a:xfrm>
            <a:off x="2483225" y="4790080"/>
            <a:ext cx="703730" cy="17479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75765A5-0333-454A-B961-7FB58D6F2254}"/>
              </a:ext>
            </a:extLst>
          </p:cNvPr>
          <p:cNvSpPr/>
          <p:nvPr/>
        </p:nvSpPr>
        <p:spPr>
          <a:xfrm>
            <a:off x="3357283" y="4786724"/>
            <a:ext cx="1698812" cy="1815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riangle 37">
            <a:extLst>
              <a:ext uri="{FF2B5EF4-FFF2-40B4-BE49-F238E27FC236}">
                <a16:creationId xmlns:a16="http://schemas.microsoft.com/office/drawing/2014/main" id="{6F42D9DE-7B59-2D44-BF0F-E1493F4A9587}"/>
              </a:ext>
            </a:extLst>
          </p:cNvPr>
          <p:cNvSpPr/>
          <p:nvPr/>
        </p:nvSpPr>
        <p:spPr>
          <a:xfrm rot="10800000">
            <a:off x="1294147" y="4590053"/>
            <a:ext cx="170328" cy="161365"/>
          </a:xfrm>
          <a:prstGeom prst="triangl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riangle 38">
            <a:extLst>
              <a:ext uri="{FF2B5EF4-FFF2-40B4-BE49-F238E27FC236}">
                <a16:creationId xmlns:a16="http://schemas.microsoft.com/office/drawing/2014/main" id="{7C459A73-1471-764E-BCB0-7B9253F96B9F}"/>
              </a:ext>
            </a:extLst>
          </p:cNvPr>
          <p:cNvSpPr/>
          <p:nvPr/>
        </p:nvSpPr>
        <p:spPr>
          <a:xfrm rot="10800000">
            <a:off x="1886815" y="4604968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riangle 39">
            <a:extLst>
              <a:ext uri="{FF2B5EF4-FFF2-40B4-BE49-F238E27FC236}">
                <a16:creationId xmlns:a16="http://schemas.microsoft.com/office/drawing/2014/main" id="{CCFDE86D-82B4-3E44-8F7E-7833016C08D0}"/>
              </a:ext>
            </a:extLst>
          </p:cNvPr>
          <p:cNvSpPr/>
          <p:nvPr/>
        </p:nvSpPr>
        <p:spPr>
          <a:xfrm rot="10800000">
            <a:off x="3439939" y="4564549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riangle 40">
            <a:extLst>
              <a:ext uri="{FF2B5EF4-FFF2-40B4-BE49-F238E27FC236}">
                <a16:creationId xmlns:a16="http://schemas.microsoft.com/office/drawing/2014/main" id="{A23FAF70-C446-0343-B287-A09D05E4198E}"/>
              </a:ext>
            </a:extLst>
          </p:cNvPr>
          <p:cNvSpPr/>
          <p:nvPr/>
        </p:nvSpPr>
        <p:spPr>
          <a:xfrm rot="10800000">
            <a:off x="6832005" y="4589211"/>
            <a:ext cx="170328" cy="161365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38A3089-5F77-9947-BB96-2AE9F3736CC2}"/>
              </a:ext>
            </a:extLst>
          </p:cNvPr>
          <p:cNvSpPr txBox="1"/>
          <p:nvPr/>
        </p:nvSpPr>
        <p:spPr>
          <a:xfrm>
            <a:off x="85163" y="2621649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Ind</a:t>
            </a:r>
            <a:r>
              <a:rPr lang="en-US" b="1" dirty="0"/>
              <a:t> 2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B060A6-11D9-0B40-AE9C-64D143748429}"/>
              </a:ext>
            </a:extLst>
          </p:cNvPr>
          <p:cNvSpPr txBox="1"/>
          <p:nvPr/>
        </p:nvSpPr>
        <p:spPr>
          <a:xfrm>
            <a:off x="98610" y="3647213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Ind</a:t>
            </a:r>
            <a:r>
              <a:rPr lang="en-US" b="1" dirty="0"/>
              <a:t> 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A805A6C-3345-4E4B-A764-17B8D4DF2ACE}"/>
              </a:ext>
            </a:extLst>
          </p:cNvPr>
          <p:cNvSpPr txBox="1"/>
          <p:nvPr/>
        </p:nvSpPr>
        <p:spPr>
          <a:xfrm>
            <a:off x="89131" y="4675154"/>
            <a:ext cx="66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Ind</a:t>
            </a:r>
            <a:r>
              <a:rPr lang="en-US" b="1" dirty="0"/>
              <a:t> 4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5A1E0D5-F878-4445-BE39-3AAB19772F77}"/>
              </a:ext>
            </a:extLst>
          </p:cNvPr>
          <p:cNvSpPr/>
          <p:nvPr/>
        </p:nvSpPr>
        <p:spPr>
          <a:xfrm>
            <a:off x="4325471" y="2797760"/>
            <a:ext cx="730623" cy="1852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D24C1A19-9138-8446-BA32-2C0CD12CB0F5}"/>
              </a:ext>
            </a:extLst>
          </p:cNvPr>
          <p:cNvSpPr/>
          <p:nvPr/>
        </p:nvSpPr>
        <p:spPr>
          <a:xfrm>
            <a:off x="4325471" y="3760285"/>
            <a:ext cx="730623" cy="1852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riangle 46">
            <a:extLst>
              <a:ext uri="{FF2B5EF4-FFF2-40B4-BE49-F238E27FC236}">
                <a16:creationId xmlns:a16="http://schemas.microsoft.com/office/drawing/2014/main" id="{A6FEBB68-6443-044F-A587-33D13DBEAFD2}"/>
              </a:ext>
            </a:extLst>
          </p:cNvPr>
          <p:cNvSpPr/>
          <p:nvPr/>
        </p:nvSpPr>
        <p:spPr>
          <a:xfrm rot="10800000">
            <a:off x="10812930" y="2128235"/>
            <a:ext cx="170328" cy="161365"/>
          </a:xfrm>
          <a:prstGeom prst="triangle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6CD46E7-7A26-1B45-848F-E5367EF3838B}"/>
              </a:ext>
            </a:extLst>
          </p:cNvPr>
          <p:cNvSpPr txBox="1"/>
          <p:nvPr/>
        </p:nvSpPr>
        <p:spPr>
          <a:xfrm>
            <a:off x="11400519" y="2024251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SNP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E6AA515-90D0-A74D-9859-77AB8947EFD1}"/>
              </a:ext>
            </a:extLst>
          </p:cNvPr>
          <p:cNvSpPr/>
          <p:nvPr/>
        </p:nvSpPr>
        <p:spPr>
          <a:xfrm>
            <a:off x="10252635" y="2600247"/>
            <a:ext cx="730623" cy="185299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B22A7F2-6096-DF49-BECB-A8F7AB2A5E96}"/>
              </a:ext>
            </a:extLst>
          </p:cNvPr>
          <p:cNvSpPr txBox="1"/>
          <p:nvPr/>
        </p:nvSpPr>
        <p:spPr>
          <a:xfrm>
            <a:off x="11114960" y="2508230"/>
            <a:ext cx="11405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/>
              <a:t>Deletion</a:t>
            </a:r>
          </a:p>
          <a:p>
            <a:pPr algn="ctr"/>
            <a:r>
              <a:rPr lang="en-US" b="1" dirty="0"/>
              <a:t>(causal </a:t>
            </a:r>
          </a:p>
          <a:p>
            <a:pPr algn="ctr"/>
            <a:r>
              <a:rPr lang="en-US" b="1" dirty="0"/>
              <a:t>mutation)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930993D9-1B1C-184F-9739-A6F0DB7DFC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62" b="21217"/>
          <a:stretch/>
        </p:blipFill>
        <p:spPr>
          <a:xfrm>
            <a:off x="8349706" y="1397391"/>
            <a:ext cx="1270000" cy="98605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3D7DAF78-27CB-694B-B64C-F5BCEF4288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62" b="21217"/>
          <a:stretch/>
        </p:blipFill>
        <p:spPr>
          <a:xfrm>
            <a:off x="8587019" y="2383451"/>
            <a:ext cx="795374" cy="617548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910C5D08-4D0D-2B4A-A343-94D911288C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62" b="21217"/>
          <a:stretch/>
        </p:blipFill>
        <p:spPr>
          <a:xfrm>
            <a:off x="8628026" y="3398997"/>
            <a:ext cx="713361" cy="553871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5B444B6-F13D-D643-87A3-89E1E4C7B7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162" b="21217"/>
          <a:stretch/>
        </p:blipFill>
        <p:spPr>
          <a:xfrm>
            <a:off x="8291685" y="4384447"/>
            <a:ext cx="1386043" cy="1076158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3544AA27-385D-7D40-B1D3-FE472DD4B4FE}"/>
              </a:ext>
            </a:extLst>
          </p:cNvPr>
          <p:cNvSpPr txBox="1"/>
          <p:nvPr/>
        </p:nvSpPr>
        <p:spPr>
          <a:xfrm>
            <a:off x="715567" y="5728616"/>
            <a:ext cx="1125433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The goal of GWAS is not to recover the causal mutation, but a marker linked to it (i.e. correlated with it)</a:t>
            </a:r>
          </a:p>
        </p:txBody>
      </p:sp>
    </p:spTree>
    <p:extLst>
      <p:ext uri="{BB962C8B-B14F-4D97-AF65-F5344CB8AC3E}">
        <p14:creationId xmlns:p14="http://schemas.microsoft.com/office/powerpoint/2010/main" val="3246933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31089-696A-844D-B4DA-C0D56D8C0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Marker genotypes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FEA6A5A-6B6D-9B4A-90C0-F6E62C5D9D7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9039983"/>
              </p:ext>
            </p:extLst>
          </p:nvPr>
        </p:nvGraphicFramePr>
        <p:xfrm>
          <a:off x="1704468" y="1690688"/>
          <a:ext cx="2207022" cy="4075695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370645">
                  <a:extLst>
                    <a:ext uri="{9D8B030D-6E8A-4147-A177-3AD203B41FA5}">
                      <a16:colId xmlns:a16="http://schemas.microsoft.com/office/drawing/2014/main" val="1288950798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2251239066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1453295443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2053619224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2170717912"/>
                    </a:ext>
                  </a:extLst>
                </a:gridCol>
                <a:gridCol w="353797">
                  <a:extLst>
                    <a:ext uri="{9D8B030D-6E8A-4147-A177-3AD203B41FA5}">
                      <a16:colId xmlns:a16="http://schemas.microsoft.com/office/drawing/2014/main" val="2146644299"/>
                    </a:ext>
                  </a:extLst>
                </a:gridCol>
              </a:tblGrid>
              <a:tr h="269559">
                <a:tc>
                  <a:txBody>
                    <a:bodyPr/>
                    <a:lstStyle/>
                    <a:p>
                      <a:pPr algn="l" fontAlgn="b"/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M1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M2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M3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M4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M5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302289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AC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TT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7613941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TG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881054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TT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3146470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GG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AC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6319653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AC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CC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AA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5954300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I6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CC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AC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6596386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AA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CC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GG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9913424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I8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TT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7143276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TG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753317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TT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4383585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GG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TG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8253468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TG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2643469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TG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TT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7016087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AA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TT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CC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GG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2983331"/>
                  </a:ext>
                </a:extLst>
              </a:tr>
            </a:tbl>
          </a:graphicData>
        </a:graphic>
      </p:graphicFrame>
      <p:graphicFrame>
        <p:nvGraphicFramePr>
          <p:cNvPr id="7" name="Content Placeholder 5">
            <a:extLst>
              <a:ext uri="{FF2B5EF4-FFF2-40B4-BE49-F238E27FC236}">
                <a16:creationId xmlns:a16="http://schemas.microsoft.com/office/drawing/2014/main" id="{73487D3F-247A-8145-8B82-0A3A2CD9E0D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53094970"/>
              </p:ext>
            </p:extLst>
          </p:nvPr>
        </p:nvGraphicFramePr>
        <p:xfrm>
          <a:off x="7936826" y="1690688"/>
          <a:ext cx="2207022" cy="4075695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370645">
                  <a:extLst>
                    <a:ext uri="{9D8B030D-6E8A-4147-A177-3AD203B41FA5}">
                      <a16:colId xmlns:a16="http://schemas.microsoft.com/office/drawing/2014/main" val="1288950798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2251239066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1453295443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2053619224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2170717912"/>
                    </a:ext>
                  </a:extLst>
                </a:gridCol>
                <a:gridCol w="353797">
                  <a:extLst>
                    <a:ext uri="{9D8B030D-6E8A-4147-A177-3AD203B41FA5}">
                      <a16:colId xmlns:a16="http://schemas.microsoft.com/office/drawing/2014/main" val="2146644299"/>
                    </a:ext>
                  </a:extLst>
                </a:gridCol>
              </a:tblGrid>
              <a:tr h="269559">
                <a:tc>
                  <a:txBody>
                    <a:bodyPr/>
                    <a:lstStyle/>
                    <a:p>
                      <a:pPr algn="l" fontAlgn="b"/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M1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M2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M3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M4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M5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302289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7613941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881054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3146470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6319653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5954300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I6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6596386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9913424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I8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7143276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753317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4383585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8253468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2643469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7016087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2983331"/>
                  </a:ext>
                </a:extLst>
              </a:tr>
            </a:tbl>
          </a:graphicData>
        </a:graphic>
      </p:graphicFrame>
      <p:sp>
        <p:nvSpPr>
          <p:cNvPr id="8" name="Right Arrow 7">
            <a:extLst>
              <a:ext uri="{FF2B5EF4-FFF2-40B4-BE49-F238E27FC236}">
                <a16:creationId xmlns:a16="http://schemas.microsoft.com/office/drawing/2014/main" id="{1A663948-1F4D-0945-A311-9ECD1A551FFF}"/>
              </a:ext>
            </a:extLst>
          </p:cNvPr>
          <p:cNvSpPr/>
          <p:nvPr/>
        </p:nvSpPr>
        <p:spPr>
          <a:xfrm>
            <a:off x="4841932" y="2799975"/>
            <a:ext cx="2037347" cy="680535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>
                    <a:lumMod val="85000"/>
                  </a:schemeClr>
                </a:solidFill>
              </a:ln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8AB3B99-37A8-9B43-9424-9E056BE26C36}"/>
              </a:ext>
            </a:extLst>
          </p:cNvPr>
          <p:cNvSpPr txBox="1"/>
          <p:nvPr/>
        </p:nvSpPr>
        <p:spPr>
          <a:xfrm>
            <a:off x="4841932" y="3914274"/>
            <a:ext cx="20373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marker 1 (M1):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= 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 = 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D8098B-1389-444B-A13E-FC2980A214DD}"/>
              </a:ext>
            </a:extLst>
          </p:cNvPr>
          <p:cNvSpPr txBox="1"/>
          <p:nvPr/>
        </p:nvSpPr>
        <p:spPr>
          <a:xfrm>
            <a:off x="1075613" y="6123543"/>
            <a:ext cx="346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x m matrix of marker genotypes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20914EB-01D3-DD40-941F-AE95FAA87F88}"/>
              </a:ext>
            </a:extLst>
          </p:cNvPr>
          <p:cNvSpPr txBox="1"/>
          <p:nvPr/>
        </p:nvSpPr>
        <p:spPr>
          <a:xfrm>
            <a:off x="6849974" y="6123543"/>
            <a:ext cx="4376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 x m matrix of allele counts (allele dosage) </a:t>
            </a:r>
          </a:p>
        </p:txBody>
      </p:sp>
    </p:spTree>
    <p:extLst>
      <p:ext uri="{BB962C8B-B14F-4D97-AF65-F5344CB8AC3E}">
        <p14:creationId xmlns:p14="http://schemas.microsoft.com/office/powerpoint/2010/main" val="4033514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82289-627D-0747-B31F-59C4829EB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of single marker regression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01D715-2973-9044-8CAC-B4BC1FAC33EF}"/>
                  </a:ext>
                </a:extLst>
              </p:cNvPr>
              <p:cNvSpPr txBox="1"/>
              <p:nvPr/>
            </p:nvSpPr>
            <p:spPr>
              <a:xfrm>
                <a:off x="4252290" y="1426622"/>
                <a:ext cx="3687420" cy="79803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en-US" sz="4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sSub>
                        <m:sSubPr>
                          <m:ctrlPr>
                            <a:rPr lang="en-US" sz="4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4800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sz="4800" b="0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sz="4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𝜀</m:t>
                      </m:r>
                    </m:oMath>
                  </m:oMathPara>
                </a14:m>
                <a:endParaRPr lang="en-US" sz="48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A01D715-2973-9044-8CAC-B4BC1FAC33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52290" y="1426622"/>
                <a:ext cx="3687420" cy="798039"/>
              </a:xfrm>
              <a:prstGeom prst="rect">
                <a:avLst/>
              </a:prstGeom>
              <a:blipFill>
                <a:blip r:embed="rId2"/>
                <a:stretch>
                  <a:fillRect l="-3436" t="-4688" r="-1031" b="-28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2">
            <a:extLst>
              <a:ext uri="{FF2B5EF4-FFF2-40B4-BE49-F238E27FC236}">
                <a16:creationId xmlns:a16="http://schemas.microsoft.com/office/drawing/2014/main" id="{566D1C6B-EDBB-D44F-A138-69379D7FB7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" t="5338" r="73870" b="62064"/>
          <a:stretch/>
        </p:blipFill>
        <p:spPr bwMode="auto">
          <a:xfrm>
            <a:off x="1754503" y="2758635"/>
            <a:ext cx="2336234" cy="240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E89523B-F3C4-1C4D-8E48-B08A90737B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17185665"/>
              </p:ext>
            </p:extLst>
          </p:nvPr>
        </p:nvGraphicFramePr>
        <p:xfrm>
          <a:off x="8418089" y="2619488"/>
          <a:ext cx="741290" cy="4075695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370645">
                  <a:extLst>
                    <a:ext uri="{9D8B030D-6E8A-4147-A177-3AD203B41FA5}">
                      <a16:colId xmlns:a16="http://schemas.microsoft.com/office/drawing/2014/main" val="1288950798"/>
                    </a:ext>
                  </a:extLst>
                </a:gridCol>
                <a:gridCol w="370645">
                  <a:extLst>
                    <a:ext uri="{9D8B030D-6E8A-4147-A177-3AD203B41FA5}">
                      <a16:colId xmlns:a16="http://schemas.microsoft.com/office/drawing/2014/main" val="2251239066"/>
                    </a:ext>
                  </a:extLst>
                </a:gridCol>
              </a:tblGrid>
              <a:tr h="269559">
                <a:tc>
                  <a:txBody>
                    <a:bodyPr/>
                    <a:lstStyle/>
                    <a:p>
                      <a:pPr algn="l" fontAlgn="b"/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 err="1">
                          <a:effectLst/>
                        </a:rPr>
                        <a:t>M</a:t>
                      </a:r>
                      <a:r>
                        <a:rPr lang="en-US" sz="1700" i="1" u="none" strike="noStrike" baseline="-25000" dirty="0" err="1">
                          <a:effectLst/>
                        </a:rPr>
                        <a:t>j</a:t>
                      </a:r>
                      <a:endParaRPr lang="en-US" sz="1700" b="0" i="1" u="none" strike="noStrike" baseline="-250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7302289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07613941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881054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33146470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26319653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I5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5954300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>
                          <a:effectLst/>
                        </a:rPr>
                        <a:t>I6</a:t>
                      </a:r>
                      <a:endParaRPr lang="en-US" sz="17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6596386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I7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9913424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I8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7143276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I9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753317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4383585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8253468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1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2643469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I13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2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7016087"/>
                  </a:ext>
                </a:extLst>
              </a:tr>
              <a:tr h="269559"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I14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700" u="none" strike="noStrike" dirty="0">
                          <a:effectLst/>
                        </a:rPr>
                        <a:t>0</a:t>
                      </a:r>
                      <a:endParaRPr lang="en-US" sz="17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2633" marR="12633" marT="12633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2983331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C29627E-FF31-A945-81CB-42183686FDE1}"/>
              </a:ext>
            </a:extLst>
          </p:cNvPr>
          <p:cNvCxnSpPr/>
          <p:nvPr/>
        </p:nvCxnSpPr>
        <p:spPr>
          <a:xfrm flipV="1">
            <a:off x="3481137" y="2224661"/>
            <a:ext cx="771153" cy="53397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C82B5E2-3992-304A-B309-1E4640FB5033}"/>
              </a:ext>
            </a:extLst>
          </p:cNvPr>
          <p:cNvCxnSpPr>
            <a:cxnSpLocks/>
          </p:cNvCxnSpPr>
          <p:nvPr/>
        </p:nvCxnSpPr>
        <p:spPr>
          <a:xfrm flipH="1" flipV="1">
            <a:off x="6657474" y="2224661"/>
            <a:ext cx="1599062" cy="53397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465976C-4798-1642-8F34-F0609F96B728}"/>
              </a:ext>
            </a:extLst>
          </p:cNvPr>
          <p:cNvCxnSpPr>
            <a:cxnSpLocks/>
          </p:cNvCxnSpPr>
          <p:nvPr/>
        </p:nvCxnSpPr>
        <p:spPr>
          <a:xfrm flipV="1">
            <a:off x="5696390" y="2224661"/>
            <a:ext cx="0" cy="1465023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5A9AB2F-B051-F44A-A4BC-FC5E6E05ACDE}"/>
              </a:ext>
            </a:extLst>
          </p:cNvPr>
          <p:cNvSpPr txBox="1"/>
          <p:nvPr/>
        </p:nvSpPr>
        <p:spPr>
          <a:xfrm>
            <a:off x="4609169" y="3887619"/>
            <a:ext cx="21893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Additive effect of </a:t>
            </a:r>
            <a:r>
              <a:rPr lang="en-US" sz="2400" dirty="0" err="1"/>
              <a:t>SNP</a:t>
            </a:r>
            <a:r>
              <a:rPr lang="en-US" sz="2400" i="1" baseline="-25000" dirty="0" err="1"/>
              <a:t>j</a:t>
            </a:r>
            <a:r>
              <a:rPr lang="en-US" sz="2400" i="1" baseline="-25000" dirty="0"/>
              <a:t> </a:t>
            </a:r>
            <a:r>
              <a:rPr lang="en-US" sz="2400" dirty="0"/>
              <a:t>on phenotype</a:t>
            </a:r>
          </a:p>
        </p:txBody>
      </p:sp>
    </p:spTree>
    <p:extLst>
      <p:ext uri="{BB962C8B-B14F-4D97-AF65-F5344CB8AC3E}">
        <p14:creationId xmlns:p14="http://schemas.microsoft.com/office/powerpoint/2010/main" val="19295842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D3053-FFEC-9C41-9CC6-D475E7707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marker regression for Root Na</a:t>
            </a:r>
            <a:r>
              <a:rPr lang="en-US" baseline="30000" dirty="0"/>
              <a:t>+</a:t>
            </a:r>
            <a:r>
              <a:rPr lang="en-US" dirty="0"/>
              <a:t> content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BFBB3-DD9E-7240-B386-ECFC9D5819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95218"/>
            <a:ext cx="10515600" cy="132556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36k markers</a:t>
            </a:r>
          </a:p>
          <a:p>
            <a:r>
              <a:rPr lang="en-US" dirty="0"/>
              <a:t>375 diverse individuals</a:t>
            </a:r>
          </a:p>
          <a:p>
            <a:r>
              <a:rPr lang="en-US" dirty="0"/>
              <a:t>Root Na</a:t>
            </a:r>
            <a:r>
              <a:rPr lang="en-US" baseline="30000" dirty="0"/>
              <a:t>+</a:t>
            </a:r>
            <a:r>
              <a:rPr lang="en-US" dirty="0"/>
              <a:t> regressed on each SNP using a linear model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F39B98-4A9A-7547-8AA2-5204154854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337" y="1283367"/>
            <a:ext cx="9450137" cy="4050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661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787C0-5F7D-2C46-920F-4419B3D83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E626F-DC3A-C345-9878-B2277FF48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09084" cy="4351338"/>
          </a:xfrm>
        </p:spPr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Diversity!!</a:t>
            </a:r>
          </a:p>
          <a:p>
            <a:r>
              <a:rPr lang="en-US" dirty="0"/>
              <a:t>GWAS populations</a:t>
            </a:r>
          </a:p>
          <a:p>
            <a:pPr lvl="1"/>
            <a:r>
              <a:rPr lang="en-US" dirty="0"/>
              <a:t>Diversity panel: Sample the genetic diversity within a species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C966F7-E97D-7041-8034-E4B030A559A7}"/>
              </a:ext>
            </a:extLst>
          </p:cNvPr>
          <p:cNvSpPr txBox="1"/>
          <p:nvPr/>
        </p:nvSpPr>
        <p:spPr>
          <a:xfrm>
            <a:off x="8213559" y="2826288"/>
            <a:ext cx="2225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Rice Diversity Panel 1</a:t>
            </a:r>
          </a:p>
        </p:txBody>
      </p:sp>
      <p:sp>
        <p:nvSpPr>
          <p:cNvPr id="6" name="Text Box 4">
            <a:extLst>
              <a:ext uri="{FF2B5EF4-FFF2-40B4-BE49-F238E27FC236}">
                <a16:creationId xmlns:a16="http://schemas.microsoft.com/office/drawing/2014/main" id="{135F34D3-8321-3A43-A6E6-CC7E2E091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94006" y="5742799"/>
            <a:ext cx="4319587" cy="255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5pPr>
            <a:lvl6pPr marL="15367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6pPr>
            <a:lvl7pPr marL="19939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7pPr>
            <a:lvl8pPr marL="24511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8pPr>
            <a:lvl9pPr marL="2908300" indent="-215900" defTabSz="4572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pitchFamily="2" charset="2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panose="02020603050405020304" pitchFamily="18" charset="0"/>
                <a:ea typeface="msgothic" charset="0"/>
                <a:cs typeface="msgothic" charset="0"/>
              </a:defRPr>
            </a:lvl9pPr>
          </a:lstStyle>
          <a:p>
            <a:r>
              <a:rPr lang="en-GB" altLang="en-US" sz="1200" b="1" dirty="0">
                <a:latin typeface="Arial" panose="020B0604020202020204" pitchFamily="34" charset="0"/>
              </a:rPr>
              <a:t>Zhao et al 2011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58CF031-996A-6741-8FE1-B6FFFDB22B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8842"/>
          <a:stretch/>
        </p:blipFill>
        <p:spPr>
          <a:xfrm>
            <a:off x="5261460" y="3195620"/>
            <a:ext cx="6930540" cy="217784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53FECFB6-5BFF-9A40-91EF-B763D38B1670}"/>
              </a:ext>
            </a:extLst>
          </p:cNvPr>
          <p:cNvSpPr/>
          <p:nvPr/>
        </p:nvSpPr>
        <p:spPr>
          <a:xfrm>
            <a:off x="4604084" y="4219074"/>
            <a:ext cx="2294021" cy="144438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1072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</TotalTime>
  <Words>1672</Words>
  <Application>Microsoft Macintosh PowerPoint</Application>
  <PresentationFormat>Widescreen</PresentationFormat>
  <Paragraphs>532</Paragraphs>
  <Slides>39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Courier</vt:lpstr>
      <vt:lpstr>Office Theme</vt:lpstr>
      <vt:lpstr>Introduction to GWAS</vt:lpstr>
      <vt:lpstr>Overview</vt:lpstr>
      <vt:lpstr>Recipe for GWAS</vt:lpstr>
      <vt:lpstr>The mutations</vt:lpstr>
      <vt:lpstr>The mutations</vt:lpstr>
      <vt:lpstr>Marker genotypes</vt:lpstr>
      <vt:lpstr>Basics of single marker regression</vt:lpstr>
      <vt:lpstr>Single marker regression for Root Na+ content</vt:lpstr>
      <vt:lpstr>The population</vt:lpstr>
      <vt:lpstr>The population</vt:lpstr>
      <vt:lpstr>The population</vt:lpstr>
      <vt:lpstr>The population: Rice Diversity Panel 1 (RDP1)</vt:lpstr>
      <vt:lpstr>Dealing with population structure</vt:lpstr>
      <vt:lpstr>Dealing with population structure: Principle component analysis (PCA)</vt:lpstr>
      <vt:lpstr>Dealing with population structure: PCA for RDP1</vt:lpstr>
      <vt:lpstr>Dealing with population structure: PCA for RDP1</vt:lpstr>
      <vt:lpstr>Dealing with population structure</vt:lpstr>
      <vt:lpstr>The effects of population structure</vt:lpstr>
      <vt:lpstr>Single marker regression for Root Na+ content</vt:lpstr>
      <vt:lpstr>Accounting for population structure</vt:lpstr>
      <vt:lpstr>Accounting for population structure with PCs</vt:lpstr>
      <vt:lpstr>Accounting for population structure with the linear mixed model</vt:lpstr>
      <vt:lpstr>Accounting for population structure with the linear mixed model</vt:lpstr>
      <vt:lpstr>Accounting for population structure with the linear mixed model + PCs</vt:lpstr>
      <vt:lpstr>Multiple testing</vt:lpstr>
      <vt:lpstr>Multiple testing approaches</vt:lpstr>
      <vt:lpstr>Multiple testing approaches</vt:lpstr>
      <vt:lpstr>Multiple testing approaches: Li and Ji (2005)</vt:lpstr>
      <vt:lpstr>Multiple testing approaches: Li and Ji (2005)</vt:lpstr>
      <vt:lpstr>Multiple testing approaches: Li and Ji (2005)</vt:lpstr>
      <vt:lpstr>Pre-GWAS Quality Control (QC)</vt:lpstr>
      <vt:lpstr>Pre-GWAS Quality Control (QC)</vt:lpstr>
      <vt:lpstr>Pre-GWAS Quality Control (QC): Correlated Markers</vt:lpstr>
      <vt:lpstr>Pre-GWAS Quality Control (QC): Missingness per individual</vt:lpstr>
      <vt:lpstr>Pre-GWAS Quality Control (QC): Missingness per marker</vt:lpstr>
      <vt:lpstr>Pre-GWAS Quality Control (QC): Minor allele frequency</vt:lpstr>
      <vt:lpstr>Pre-GWAS Quality Control (QC): LD thinning</vt:lpstr>
      <vt:lpstr>Pre-GWAS Quality Control (QC): LD thinning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GWAS</dc:title>
  <dc:creator>Campbell, Malachy</dc:creator>
  <cp:lastModifiedBy>Campbell, Malachy</cp:lastModifiedBy>
  <cp:revision>53</cp:revision>
  <dcterms:created xsi:type="dcterms:W3CDTF">2019-06-21T14:49:22Z</dcterms:created>
  <dcterms:modified xsi:type="dcterms:W3CDTF">2019-06-24T13:19:09Z</dcterms:modified>
</cp:coreProperties>
</file>

<file path=docProps/thumbnail.jpeg>
</file>